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46.xml.rels" ContentType="application/vnd.openxmlformats-package.relationships+xml"/>
  <Override PartName="/ppt/notesSlides/_rels/notesSlide55.xml.rels" ContentType="application/vnd.openxmlformats-package.relationships+xml"/>
  <Override PartName="/ppt/notesSlides/_rels/notesSlide26.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5.xml.rels" ContentType="application/vnd.openxmlformats-package.relationships+xml"/>
  <Override PartName="/ppt/notesSlides/_rels/notesSlide75.xml.rels" ContentType="application/vnd.openxmlformats-package.relationships+xml"/>
  <Override PartName="/ppt/notesSlides/_rels/notesSlide53.xml.rels" ContentType="application/vnd.openxmlformats-package.relationships+xml"/>
  <Override PartName="/ppt/notesSlides/_rels/notesSlide101.xml.rels" ContentType="application/vnd.openxmlformats-package.relationships+xml"/>
  <Override PartName="/ppt/notesSlides/_rels/notesSlide88.xml.rels" ContentType="application/vnd.openxmlformats-package.relationships+xml"/>
  <Override PartName="/ppt/notesSlides/_rels/notesSlide84.xml.rels" ContentType="application/vnd.openxmlformats-package.relationships+xml"/>
  <Override PartName="/ppt/notesSlides/_rels/notesSlide99.xml.rels" ContentType="application/vnd.openxmlformats-package.relationships+xml"/>
  <Override PartName="/ppt/notesSlides/_rels/notesSlide93.xml.rels" ContentType="application/vnd.openxmlformats-package.relationships+xml"/>
  <Override PartName="/ppt/notesSlides/_rels/notesSlide92.xml.rels" ContentType="application/vnd.openxmlformats-package.relationships+xml"/>
  <Override PartName="/ppt/notesSlides/_rels/notesSlide104.xml.rels" ContentType="application/vnd.openxmlformats-package.relationships+xml"/>
  <Override PartName="/ppt/notesSlides/_rels/notesSlide72.xml.rels" ContentType="application/vnd.openxmlformats-package.relationships+xml"/>
  <Override PartName="/ppt/notesSlides/_rels/notesSlide87.xml.rels" ContentType="application/vnd.openxmlformats-package.relationships+xml"/>
  <Override PartName="/ppt/notesSlides/_rels/notesSlide100.xml.rels" ContentType="application/vnd.openxmlformats-package.relationships+xml"/>
  <Override PartName="/ppt/notesSlides/_rels/notesSlide44.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102.xml.rels" ContentType="application/vnd.openxmlformats-package.relationships+xml"/>
  <Override PartName="/ppt/notesSlides/_rels/notesSlide79.xml.rels" ContentType="application/vnd.openxmlformats-package.relationships+xml"/>
  <Override PartName="/ppt/notesSlides/_rels/notesSlide95.xml.rels" ContentType="application/vnd.openxmlformats-package.relationships+xml"/>
  <Override PartName="/ppt/notesSlides/_rels/notesSlide86.xml.rels" ContentType="application/vnd.openxmlformats-package.relationships+xml"/>
  <Override PartName="/ppt/notesSlides/_rels/notesSlide17.xml.rels" ContentType="application/vnd.openxmlformats-package.relationships+xml"/>
  <Override PartName="/ppt/notesSlides/_rels/notesSlide89.xml.rels" ContentType="application/vnd.openxmlformats-package.relationships+xml"/>
  <Override PartName="/ppt/notesSlides/_rels/notesSlide74.xml.rels" ContentType="application/vnd.openxmlformats-package.relationships+xml"/>
  <Override PartName="/ppt/notesSlides/_rels/notesSlide67.xml.rels" ContentType="application/vnd.openxmlformats-package.relationships+xml"/>
  <Override PartName="/ppt/notesSlides/_rels/notesSlide52.xml.rels" ContentType="application/vnd.openxmlformats-package.relationships+xml"/>
  <Override PartName="/ppt/notesSlides/_rels/notesSlide70.xml.rels" ContentType="application/vnd.openxmlformats-package.relationships+xml"/>
  <Override PartName="/ppt/notesSlides/_rels/notesSlide76.xml.rels" ContentType="application/vnd.openxmlformats-package.relationships+xml"/>
  <Override PartName="/ppt/notesSlides/_rels/notesSlide85.xml.rels" ContentType="application/vnd.openxmlformats-package.relationships+xml"/>
  <Override PartName="/ppt/notesSlides/_rels/notesSlide78.xml.rels" ContentType="application/vnd.openxmlformats-package.relationships+xml"/>
  <Override PartName="/ppt/notesSlides/_rels/notesSlide103.xml.rels" ContentType="application/vnd.openxmlformats-package.relationships+xml"/>
  <Override PartName="/ppt/notesSlides/_rels/notesSlide97.xml.rels" ContentType="application/vnd.openxmlformats-package.relationships+xml"/>
  <Override PartName="/ppt/notesSlides/_rels/notesSlide91.xml.rels" ContentType="application/vnd.openxmlformats-package.relationships+xml"/>
  <Override PartName="/ppt/notesSlides/notesSlide91.xml" ContentType="application/vnd.openxmlformats-officedocument.presentationml.notesSlide+xml"/>
  <Override PartName="/ppt/notesSlides/notesSlide89.xml" ContentType="application/vnd.openxmlformats-officedocument.presentationml.notesSlide+xml"/>
  <Override PartName="/ppt/notesSlides/notesSlide88.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104.xml" ContentType="application/vnd.openxmlformats-officedocument.presentationml.notesSlide+xml"/>
  <Override PartName="/ppt/notesSlides/notesSlide67.xml" ContentType="application/vnd.openxmlformats-officedocument.presentationml.notesSlide+xml"/>
  <Override PartName="/ppt/notesSlides/notesSlide74.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5.xml" ContentType="application/vnd.openxmlformats-officedocument.presentationml.notesSlide+xml"/>
  <Override PartName="/ppt/notesSlides/notesSlide20.xml" ContentType="application/vnd.openxmlformats-officedocument.presentationml.notesSlide+xml"/>
  <Override PartName="/ppt/notesSlides/notesSlide79.xml" ContentType="application/vnd.openxmlformats-officedocument.presentationml.notesSlide+xml"/>
  <Override PartName="/ppt/notesSlides/notesSlide70.xml" ContentType="application/vnd.openxmlformats-officedocument.presentationml.notesSlide+xml"/>
  <Override PartName="/ppt/notesSlides/notesSlide44.xml" ContentType="application/vnd.openxmlformats-officedocument.presentationml.notesSlide+xml"/>
  <Override PartName="/ppt/notesSlides/notesSlide93.xml" ContentType="application/vnd.openxmlformats-officedocument.presentationml.notesSlide+xml"/>
  <Override PartName="/ppt/notesSlides/notesSlide53.xml" ContentType="application/vnd.openxmlformats-officedocument.presentationml.notesSlide+xml"/>
  <Override PartName="/ppt/notesSlides/notesSlide16.xml" ContentType="application/vnd.openxmlformats-officedocument.presentationml.notesSlide+xml"/>
  <Override PartName="/ppt/notesSlides/notesSlide92.xml" ContentType="application/vnd.openxmlformats-officedocument.presentationml.notesSlide+xml"/>
  <Override PartName="/ppt/notesSlides/notesSlide97.xml" ContentType="application/vnd.openxmlformats-officedocument.presentationml.notesSlide+xml"/>
  <Override PartName="/ppt/notesSlides/notesSlide87.xml" ContentType="application/vnd.openxmlformats-officedocument.presentationml.notesSlide+xml"/>
  <Override PartName="/ppt/notesSlides/notesSlide99.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notesSlides/notesSlide76.xml" ContentType="application/vnd.openxmlformats-officedocument.presentationml.notesSlide+xml"/>
  <Override PartName="/ppt/notesSlides/notesSlide17.xml" ContentType="application/vnd.openxmlformats-officedocument.presentationml.notesSlide+xml"/>
  <Override PartName="/ppt/notesSlides/notesSlide78.xml" ContentType="application/vnd.openxmlformats-officedocument.presentationml.notesSlide+xml"/>
  <Override PartName="/ppt/notesSlides/notesSlide103.xml" ContentType="application/vnd.openxmlformats-officedocument.presentationml.notesSlide+xml"/>
  <Override PartName="/ppt/notesSlides/notesSlide84.xml" ContentType="application/vnd.openxmlformats-officedocument.presentationml.notesSlide+xml"/>
  <Override PartName="/ppt/notesSlides/notesSlide72.xml" ContentType="application/vnd.openxmlformats-officedocument.presentationml.notesSlide+xml"/>
  <Override PartName="/ppt/notesSlides/notesSlide23.xml" ContentType="application/vnd.openxmlformats-officedocument.presentationml.notesSlide+xml"/>
  <Override PartName="/ppt/notesSlides/notesSlide100.xml" ContentType="application/vnd.openxmlformats-officedocument.presentationml.notesSlide+xml"/>
  <Override PartName="/ppt/notesSlides/notesSlide5.xml" ContentType="application/vnd.openxmlformats-officedocument.presentationml.notesSlide+xml"/>
  <Override PartName="/ppt/notesSlides/notesSlide26.xml" ContentType="application/vnd.openxmlformats-officedocument.presentationml.notesSlide+xml"/>
  <Override PartName="/ppt/notesSlides/notesSlide75.xml" ContentType="application/vnd.openxmlformats-officedocument.presentationml.notesSlide+xml"/>
  <Override PartName="/ppt/notesSlides/notesSlide46.xml" ContentType="application/vnd.openxmlformats-officedocument.presentationml.notesSlide+xml"/>
  <Override PartName="/ppt/notesSlides/notesSlide95.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9.png" ContentType="image/png"/>
  <Override PartName="/ppt/media/image10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37.png" ContentType="image/png"/>
  <Override PartName="/ppt/media/image7.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6.gif" ContentType="image/gif"/>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12.jpeg" ContentType="image/jpeg"/>
  <Override PartName="/ppt/media/image4.png" ContentType="image/png"/>
  <Override PartName="/ppt/media/image16.png" ContentType="image/png"/>
  <Override PartName="/ppt/media/image81.png" ContentType="image/png"/>
  <Override PartName="/ppt/media/image27.png" ContentType="image/png"/>
  <Override PartName="/ppt/media/image24.gif" ContentType="image/gif"/>
  <Override PartName="/ppt/media/image92.png" ContentType="image/png"/>
  <Override PartName="/ppt/media/image33.png" ContentType="image/png"/>
  <Override PartName="/ppt/media/image3.png" ContentType="image/png"/>
  <Override PartName="/ppt/media/image80.png" ContentType="image/png"/>
  <Override PartName="/ppt/media/image32.png" ContentType="image/png"/>
  <Override PartName="/ppt/media/image2.png" ContentType="image/png"/>
  <Override PartName="/ppt/media/image14.png" ContentType="image/png"/>
  <Override PartName="/ppt/media/image19.jpeg" ContentType="image/jpeg"/>
  <Override PartName="/ppt/media/image25.png" ContentType="image/png"/>
  <Override PartName="/ppt/media/image90.png" ContentType="image/png"/>
  <Override PartName="/ppt/media/image76.png" ContentType="image/png"/>
  <Override PartName="/ppt/media/image77.png" ContentType="image/png"/>
  <Override PartName="/ppt/media/image78.png" ContentType="image/png"/>
  <Override PartName="/ppt/media/image87.png" ContentType="image/png"/>
  <Override PartName="/ppt/media/image88.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79.png" ContentType="image/png"/>
  <Override PartName="/ppt/media/image101.png" ContentType="image/png"/>
  <Override PartName="/ppt/media/image102.png" ContentType="image/png"/>
  <Override PartName="/ppt/media/image95.png" ContentType="image/png"/>
  <Override PartName="/ppt/media/image103.png" ContentType="image/png"/>
  <Override PartName="/ppt/media/image96.png" ContentType="image/png"/>
  <Override PartName="/ppt/media/image123.png" ContentType="image/png"/>
  <Override PartName="/ppt/media/image122.png" ContentType="image/png"/>
  <Override PartName="/ppt/media/image99.png" ContentType="image/png"/>
  <Override PartName="/ppt/media/image106.png" ContentType="image/png"/>
  <Override PartName="/ppt/media/image62.png" ContentType="image/png"/>
  <Override PartName="/ppt/media/image121.png" ContentType="image/png"/>
  <Override PartName="/ppt/media/image116.png" ContentType="image/png"/>
  <Override PartName="/ppt/media/image72.png" ContentType="image/png"/>
  <Override PartName="/ppt/media/image115.png" ContentType="image/png"/>
  <Override PartName="/ppt/media/image71.png" ContentType="image/png"/>
  <Override PartName="/ppt/media/image114.png" ContentType="image/png"/>
  <Override PartName="/ppt/media/image70.png" ContentType="image/png"/>
  <Override PartName="/ppt/media/image113.png" ContentType="image/png"/>
  <Override PartName="/ppt/media/image112.png" ContentType="image/png"/>
  <Override PartName="/ppt/media/image89.png" ContentType="image/png"/>
  <Override PartName="/ppt/media/image91.png" ContentType="image/png"/>
  <Override PartName="/ppt/media/image111.png" ContentType="image/png"/>
  <Override PartName="/ppt/media/image109.png" ContentType="image/png"/>
  <Override PartName="/ppt/media/image65.png" ContentType="image/png"/>
  <Override PartName="/ppt/media/image75.png" ContentType="image/png"/>
  <Override PartName="/ppt/media/image74.png" ContentType="image/png"/>
  <Override PartName="/ppt/media/image73.png" ContentType="image/png"/>
  <Override PartName="/ppt/media/image69.png" ContentType="image/png"/>
  <Override PartName="/ppt/media/image68.png" ContentType="image/png"/>
  <Override PartName="/ppt/media/image31.png" ContentType="image/png"/>
  <Override PartName="/ppt/media/image67.png" ContentType="image/png"/>
  <Override PartName="/ppt/media/image120.jpeg" ContentType="image/jpeg"/>
  <Override PartName="/ppt/media/image66.png" ContentType="image/png"/>
  <Override PartName="/ppt/media/image64.png" ContentType="image/png"/>
  <Override PartName="/ppt/media/image15.jpeg" ContentType="image/jpeg"/>
  <Override PartName="/ppt/media/image63.png" ContentType="image/png"/>
  <Override PartName="/ppt/media/image23.png" ContentType="image/png"/>
  <Override PartName="/ppt/media/image119.png" ContentType="image/png"/>
  <Override PartName="/ppt/media/image22.png" ContentType="image/png"/>
  <Override PartName="/ppt/media/image59.png" ContentType="image/png"/>
  <Override PartName="/ppt/media/image110.png" ContentType="image/png"/>
  <Override PartName="/ppt/media/image118.png" ContentType="image/png"/>
  <Override PartName="/ppt/media/image21.png" ContentType="image/png"/>
  <Override PartName="/ppt/media/image58.png" ContentType="image/png"/>
  <Override PartName="/ppt/media/image117.png" ContentType="image/png"/>
  <Override PartName="/ppt/media/image20.png" ContentType="image/png"/>
  <Override PartName="/ppt/media/image57.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102.xml.rels" ContentType="application/vnd.openxmlformats-package.relationships+xml"/>
  <Override PartName="/ppt/slides/_rels/slide11.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93.xml.rels" ContentType="application/vnd.openxmlformats-package.relationships+xml"/>
  <Override PartName="/ppt/slides/_rels/slide9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9.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104.xml" ContentType="application/vnd.openxmlformats-officedocument.presentationml.slide+xml"/>
  <Override PartName="/ppt/slides/slide96.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86.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0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0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0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1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1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73840DD7-61DB-4638-8151-3719B20E5A4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hyperlink" Target="http://bit.ly/quaesita_mrbean" TargetMode="External"/><Relationship Id="rId2" Type="http://schemas.openxmlformats.org/officeDocument/2006/relationships/slide" Target="../slides/slide100.xml"/><Relationship Id="rId3"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hyperlink" Target="http://bit.ly/quaesita_emperor" TargetMode="External"/><Relationship Id="rId2" Type="http://schemas.openxmlformats.org/officeDocument/2006/relationships/hyperlink" Target="http://bit.ly/quaesita_slkid" TargetMode="External"/><Relationship Id="rId3" Type="http://schemas.openxmlformats.org/officeDocument/2006/relationships/hyperlink" Target="http://bit.ly/quaesita_slkid" TargetMode="External"/><Relationship Id="rId4" Type="http://schemas.openxmlformats.org/officeDocument/2006/relationships/hyperlink" Target="http://bit.ly/quaesita_slkid" TargetMode="External"/><Relationship Id="rId5" Type="http://schemas.openxmlformats.org/officeDocument/2006/relationships/slide" Target="../slides/slide86.xml"/><Relationship Id="rId6"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88.xml"/><Relationship Id="rId3"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hyperlink" Target="http://bit.ly/quaesita_12steps" TargetMode="External"/><Relationship Id="rId3" Type="http://schemas.openxmlformats.org/officeDocument/2006/relationships/slide" Target="../slides/slide91.xml"/><Relationship Id="rId4"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97.xml"/><Relationship Id="rId3"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685800" y="1143000"/>
            <a:ext cx="5484600" cy="3084480"/>
          </a:xfrm>
          <a:prstGeom prst="rect">
            <a:avLst/>
          </a:prstGeom>
        </p:spPr>
      </p:sp>
      <p:sp>
        <p:nvSpPr>
          <p:cNvPr id="54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Blue is default </a:t>
            </a:r>
            <a:endParaRPr b="0" lang="en-US" sz="2000" spc="-1" strike="noStrike">
              <a:latin typeface="Arial"/>
            </a:endParaRPr>
          </a:p>
        </p:txBody>
      </p:sp>
      <p:sp>
        <p:nvSpPr>
          <p:cNvPr id="54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33D7F15-6A6C-453A-8C6E-2A1E3567C23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sldImg"/>
          </p:nvPr>
        </p:nvSpPr>
        <p:spPr>
          <a:xfrm>
            <a:off x="685800" y="1143000"/>
            <a:ext cx="5484600" cy="3084480"/>
          </a:xfrm>
          <a:prstGeom prst="rect">
            <a:avLst/>
          </a:prstGeom>
        </p:spPr>
      </p:sp>
      <p:sp>
        <p:nvSpPr>
          <p:cNvPr id="63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If all you care about is failing unworthy students, you don’t need a validation phase. All you need is testing. Poor Mr. Bean trains, finds a pattern (</a:t>
            </a:r>
            <a:r>
              <a:rPr b="0" lang="en-US" sz="1200" spc="-1" strike="noStrike" u="sng">
                <a:solidFill>
                  <a:srgbClr val="000000"/>
                </a:solidFill>
                <a:uFillTx/>
                <a:latin typeface="+mn-lt"/>
                <a:ea typeface="+mn-ea"/>
                <a:hlinkClick r:id="rId1"/>
              </a:rPr>
              <a:t>it was a stupid pattern</a:t>
            </a:r>
            <a:r>
              <a:rPr b="0" lang="en-US" sz="1200" spc="-1" strike="noStrike">
                <a:solidFill>
                  <a:srgbClr val="000000"/>
                </a:solidFill>
                <a:latin typeface="+mn-lt"/>
                <a:ea typeface="+mn-ea"/>
              </a:rPr>
              <a:t>), rushes to your exam, fails the exam, and gets kicked out of the math major. You caught and executed an ignoramus. Great job!</a:t>
            </a:r>
            <a:endParaRPr b="0" lang="en-US" sz="1200" spc="-1" strike="noStrike">
              <a:latin typeface="Arial"/>
            </a:endParaRPr>
          </a:p>
        </p:txBody>
      </p:sp>
      <p:sp>
        <p:nvSpPr>
          <p:cNvPr id="63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4DD7CDE-A6A6-4044-BB9F-E6C944E11C8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sldImg"/>
          </p:nvPr>
        </p:nvSpPr>
        <p:spPr>
          <a:xfrm>
            <a:off x="685800" y="1143000"/>
            <a:ext cx="5484600" cy="3084480"/>
          </a:xfrm>
          <a:prstGeom prst="rect">
            <a:avLst/>
          </a:prstGeom>
        </p:spPr>
      </p:sp>
      <p:sp>
        <p:nvSpPr>
          <p:cNvPr id="639"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64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EDDFF66-D9D2-49D5-A9C2-91EC0A4E6ED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sldImg"/>
          </p:nvPr>
        </p:nvSpPr>
        <p:spPr>
          <a:xfrm>
            <a:off x="685800" y="1143000"/>
            <a:ext cx="5484600" cy="3084480"/>
          </a:xfrm>
          <a:prstGeom prst="rect">
            <a:avLst/>
          </a:prstGeom>
        </p:spPr>
      </p:sp>
      <p:sp>
        <p:nvSpPr>
          <p:cNvPr id="642"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64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328272C-4132-4F1C-A842-7218531EF4F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sldImg"/>
          </p:nvPr>
        </p:nvSpPr>
        <p:spPr>
          <a:xfrm>
            <a:off x="685800" y="1143000"/>
            <a:ext cx="5484600" cy="3084480"/>
          </a:xfrm>
          <a:prstGeom prst="rect">
            <a:avLst/>
          </a:prstGeom>
        </p:spPr>
      </p:sp>
      <p:sp>
        <p:nvSpPr>
          <p:cNvPr id="64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If you really care about your students, it would be sad to find out that their attempts at a recipe are silly only after it’s too late to help them. (On the final exam itself.) What are you, a teacher or an executioner?</a:t>
            </a:r>
            <a:endParaRPr b="0" lang="en-US" sz="1200" spc="-1" strike="noStrike">
              <a:latin typeface="Arial"/>
            </a:endParaRPr>
          </a:p>
        </p:txBody>
      </p:sp>
      <p:sp>
        <p:nvSpPr>
          <p:cNvPr id="64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2FFA56-6842-4D29-953E-A818D20B9F3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sldImg"/>
          </p:nvPr>
        </p:nvSpPr>
        <p:spPr>
          <a:xfrm>
            <a:off x="685800" y="1143000"/>
            <a:ext cx="5484600" cy="3084480"/>
          </a:xfrm>
          <a:prstGeom prst="rect">
            <a:avLst/>
          </a:prstGeom>
        </p:spPr>
      </p:sp>
      <p:sp>
        <p:nvSpPr>
          <p:cNvPr id="64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How to be an AI idiot. 7 ways to royally mess up your machine… | by Cassie Kozyrkov | Towards Data Science</a:t>
            </a:r>
            <a:endParaRPr b="0" lang="en-US" sz="2000" spc="-1" strike="noStrike">
              <a:latin typeface="Arial"/>
            </a:endParaRPr>
          </a:p>
          <a:p>
            <a:pPr marL="216000" indent="-214560">
              <a:lnSpc>
                <a:spcPct val="100000"/>
              </a:lnSpc>
              <a:tabLst>
                <a:tab algn="l" pos="0"/>
              </a:tabLst>
            </a:pPr>
            <a:r>
              <a:rPr b="0" lang="en-US" sz="2000" spc="-1" strike="noStrike">
                <a:latin typeface="Arial"/>
              </a:rPr>
              <a:t>https://towardsdatascience.com/how-to-be-an-ai-idiot-8559c65d91a8</a:t>
            </a:r>
            <a:endParaRPr b="0" lang="en-US" sz="2000" spc="-1" strike="noStrike">
              <a:latin typeface="Arial"/>
            </a:endParaRPr>
          </a:p>
        </p:txBody>
      </p:sp>
      <p:sp>
        <p:nvSpPr>
          <p:cNvPr id="64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94A2F6-2152-4393-8E4B-DAA423A3917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685800" y="1143000"/>
            <a:ext cx="5484600" cy="3084480"/>
          </a:xfrm>
          <a:prstGeom prst="rect">
            <a:avLst/>
          </a:prstGeom>
        </p:spPr>
      </p:sp>
      <p:sp>
        <p:nvSpPr>
          <p:cNvPr id="543"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4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844B1D6-6313-4CC5-8338-1A4E8B1E9C9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685800" y="1143000"/>
            <a:ext cx="5484600" cy="3084480"/>
          </a:xfrm>
          <a:prstGeom prst="rect">
            <a:avLst/>
          </a:prstGeom>
        </p:spPr>
      </p:sp>
      <p:sp>
        <p:nvSpPr>
          <p:cNvPr id="54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4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EC4F7AA-372F-4FB6-A05C-A0830120E57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685800" y="1143000"/>
            <a:ext cx="5484600" cy="3084480"/>
          </a:xfrm>
          <a:prstGeom prst="rect">
            <a:avLst/>
          </a:prstGeom>
        </p:spPr>
      </p:sp>
      <p:sp>
        <p:nvSpPr>
          <p:cNvPr id="549"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5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B0EC50-25EF-4ED1-8093-181B7B2D19F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685800" y="1143000"/>
            <a:ext cx="5484600" cy="3084480"/>
          </a:xfrm>
          <a:prstGeom prst="rect">
            <a:avLst/>
          </a:prstGeom>
        </p:spPr>
      </p:sp>
      <p:sp>
        <p:nvSpPr>
          <p:cNvPr id="552"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5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754094-D369-475C-A5EC-32598AF3A3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685800" y="1143000"/>
            <a:ext cx="5484600" cy="3084480"/>
          </a:xfrm>
          <a:prstGeom prst="rect">
            <a:avLst/>
          </a:prstGeom>
        </p:spPr>
      </p:sp>
      <p:sp>
        <p:nvSpPr>
          <p:cNvPr id="555"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5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35EF14E-9AF3-4130-A4B2-1688A74D0E2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685800" y="1143000"/>
            <a:ext cx="5484600" cy="3084480"/>
          </a:xfrm>
          <a:prstGeom prst="rect">
            <a:avLst/>
          </a:prstGeom>
        </p:spPr>
      </p:sp>
      <p:sp>
        <p:nvSpPr>
          <p:cNvPr id="55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Linear regression using StatsModels | by Santiago Rodrigues Manica | EvidentEBM | Medium</a:t>
            </a:r>
            <a:endParaRPr b="0" lang="en-US" sz="2000" spc="-1" strike="noStrike">
              <a:latin typeface="Arial"/>
            </a:endParaRPr>
          </a:p>
          <a:p>
            <a:pPr marL="216000" indent="-214560">
              <a:lnSpc>
                <a:spcPct val="100000"/>
              </a:lnSpc>
              <a:tabLst>
                <a:tab algn="l" pos="0"/>
              </a:tabLst>
            </a:pPr>
            <a:r>
              <a:rPr b="0" lang="en-US" sz="2000" spc="-1" strike="noStrike">
                <a:latin typeface="Arial"/>
              </a:rPr>
              <a:t>https://medium.com/evidentebm/linear-regression-using-statsmodels-d0db5fef16bb </a:t>
            </a:r>
            <a:endParaRPr b="0" lang="en-US" sz="2000" spc="-1" strike="noStrike">
              <a:latin typeface="Arial"/>
            </a:endParaRPr>
          </a:p>
        </p:txBody>
      </p:sp>
      <p:sp>
        <p:nvSpPr>
          <p:cNvPr id="55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4D1ED24-A9AE-4A09-B7B7-4E1A8E10D07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685800" y="1143000"/>
            <a:ext cx="5484600" cy="3084480"/>
          </a:xfrm>
          <a:prstGeom prst="rect">
            <a:avLst/>
          </a:prstGeom>
        </p:spPr>
      </p:sp>
      <p:sp>
        <p:nvSpPr>
          <p:cNvPr id="53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Arial"/>
                <a:ea typeface="+mn-ea"/>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b="0" lang="en-US" sz="1200" spc="-1" strike="noStrike">
              <a:latin typeface="Arial"/>
            </a:endParaRPr>
          </a:p>
        </p:txBody>
      </p:sp>
      <p:sp>
        <p:nvSpPr>
          <p:cNvPr id="53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B267DDE-EB2A-4739-9B8B-D82C01B439A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685800" y="1143000"/>
            <a:ext cx="5484600" cy="3084480"/>
          </a:xfrm>
          <a:prstGeom prst="rect">
            <a:avLst/>
          </a:prstGeom>
        </p:spPr>
      </p:sp>
      <p:sp>
        <p:nvSpPr>
          <p:cNvPr id="56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We’ve been guessing based on no info</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Can we have some info to guess based on ?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56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17D86A4-20B3-425B-887A-68164418FEB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685800" y="1143000"/>
            <a:ext cx="5484600" cy="3084480"/>
          </a:xfrm>
          <a:prstGeom prst="rect">
            <a:avLst/>
          </a:prstGeom>
        </p:spPr>
      </p:sp>
      <p:sp>
        <p:nvSpPr>
          <p:cNvPr id="56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Notice how the guesses has narrowed now.  Based on the new info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56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0926402-1242-49E7-BC39-09689D2507C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685800" y="1143000"/>
            <a:ext cx="5484600" cy="3084480"/>
          </a:xfrm>
          <a:prstGeom prst="rect">
            <a:avLst/>
          </a:prstGeom>
        </p:spPr>
      </p:sp>
      <p:sp>
        <p:nvSpPr>
          <p:cNvPr id="53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This is a drawing illustrating the relationship between correlation and causation. It depicts a correlation between ice cream consumption and crime, but shows that the actual cause is temperature.</a:t>
            </a:r>
            <a:endParaRPr b="0" lang="en-US" sz="1200" spc="-1" strike="noStrike">
              <a:latin typeface="Arial"/>
            </a:endParaRPr>
          </a:p>
        </p:txBody>
      </p:sp>
      <p:sp>
        <p:nvSpPr>
          <p:cNvPr id="53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6E44E44-C1C7-43ED-AE6B-6B612A8D8F0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685800" y="1143000"/>
            <a:ext cx="5484600" cy="3084480"/>
          </a:xfrm>
          <a:prstGeom prst="rect">
            <a:avLst/>
          </a:prstGeom>
        </p:spPr>
      </p:sp>
      <p:sp>
        <p:nvSpPr>
          <p:cNvPr id="567"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6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A8C51CA-31BC-4081-9DBF-2C53FB9AFC3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685800" y="1143000"/>
            <a:ext cx="5484600" cy="3084480"/>
          </a:xfrm>
          <a:prstGeom prst="rect">
            <a:avLst/>
          </a:prstGeom>
        </p:spPr>
      </p:sp>
      <p:sp>
        <p:nvSpPr>
          <p:cNvPr id="570"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7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346E82-8D8C-4732-B054-9D0D2BBF73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685800" y="1143000"/>
            <a:ext cx="5484600" cy="3084480"/>
          </a:xfrm>
          <a:prstGeom prst="rect">
            <a:avLst/>
          </a:prstGeom>
        </p:spPr>
      </p:sp>
      <p:sp>
        <p:nvSpPr>
          <p:cNvPr id="57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RMSE   =  inversely named </a:t>
            </a:r>
            <a:endParaRPr b="0" lang="en-US" sz="2000" spc="-1" strike="noStrike">
              <a:latin typeface="Arial"/>
            </a:endParaRPr>
          </a:p>
          <a:p>
            <a:pPr marL="216000" indent="-214560">
              <a:lnSpc>
                <a:spcPct val="100000"/>
              </a:lnSpc>
              <a:tabLst>
                <a:tab algn="l" pos="0"/>
              </a:tabLst>
            </a:pPr>
            <a:r>
              <a:rPr b="0" lang="en-US" sz="2000" spc="-1" strike="noStrike">
                <a:latin typeface="Arial"/>
              </a:rPr>
              <a:t>Error, square it, Mean (take average), then root (sq root)</a:t>
            </a:r>
            <a:endParaRPr b="0" lang="en-US" sz="2000" spc="-1" strike="noStrike">
              <a:latin typeface="Arial"/>
            </a:endParaRPr>
          </a:p>
        </p:txBody>
      </p:sp>
      <p:sp>
        <p:nvSpPr>
          <p:cNvPr id="57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B55EE58-FAAF-459E-BFDE-DB75DD7F8B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685800" y="1143000"/>
            <a:ext cx="5484600" cy="3084480"/>
          </a:xfrm>
          <a:prstGeom prst="rect">
            <a:avLst/>
          </a:prstGeom>
        </p:spPr>
      </p:sp>
      <p:sp>
        <p:nvSpPr>
          <p:cNvPr id="57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In stats, we needed p values/ R sq adjusted R squared, etc….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Here… just optimize </a:t>
            </a:r>
            <a:endParaRPr b="0" lang="en-US" sz="2000" spc="-1" strike="noStrike">
              <a:latin typeface="Arial"/>
            </a:endParaRPr>
          </a:p>
        </p:txBody>
      </p:sp>
      <p:sp>
        <p:nvSpPr>
          <p:cNvPr id="57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6F25835-45AB-4E5B-B0A8-089DACEC8AA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685800" y="1143000"/>
            <a:ext cx="5484600" cy="3084480"/>
          </a:xfrm>
          <a:prstGeom prst="rect">
            <a:avLst/>
          </a:prstGeom>
        </p:spPr>
      </p:sp>
      <p:sp>
        <p:nvSpPr>
          <p:cNvPr id="57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 added a new feature and I only get this improvement? </a:t>
            </a:r>
            <a:endParaRPr b="0" lang="en-US" sz="2000" spc="-1" strike="noStrike">
              <a:latin typeface="Arial"/>
            </a:endParaRPr>
          </a:p>
        </p:txBody>
      </p:sp>
      <p:sp>
        <p:nvSpPr>
          <p:cNvPr id="58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BFC2097-3065-4D34-AEA3-C25794365BA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685800" y="1143000"/>
            <a:ext cx="5484600" cy="3084480"/>
          </a:xfrm>
          <a:prstGeom prst="rect">
            <a:avLst/>
          </a:prstGeom>
        </p:spPr>
      </p:sp>
      <p:sp>
        <p:nvSpPr>
          <p:cNvPr id="58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That’s an essence in machine learning.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58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BE38E97-E5DB-4A40-A1A9-AC42C02E4DB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sldImg"/>
          </p:nvPr>
        </p:nvSpPr>
        <p:spPr>
          <a:xfrm>
            <a:off x="685800" y="1143000"/>
            <a:ext cx="5484600" cy="3084480"/>
          </a:xfrm>
          <a:prstGeom prst="rect">
            <a:avLst/>
          </a:prstGeom>
        </p:spPr>
      </p:sp>
      <p:sp>
        <p:nvSpPr>
          <p:cNvPr id="58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9:4:4 </a:t>
            </a:r>
            <a:endParaRPr b="0" lang="en-US" sz="2000" spc="-1" strike="noStrike">
              <a:latin typeface="Arial"/>
            </a:endParaRPr>
          </a:p>
          <a:p>
            <a:pPr marL="216000" indent="-214560">
              <a:lnSpc>
                <a:spcPct val="100000"/>
              </a:lnSpc>
              <a:tabLst>
                <a:tab algn="l" pos="0"/>
              </a:tabLst>
            </a:pPr>
            <a:r>
              <a:rPr b="0" lang="en-US" sz="2000" spc="-1" strike="noStrike">
                <a:latin typeface="Arial"/>
              </a:rPr>
              <a:t>Magic numbers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58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CCB6F6-2233-4E3A-8D33-CE5DA63551E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685800" y="1143000"/>
            <a:ext cx="5484600" cy="3084480"/>
          </a:xfrm>
          <a:prstGeom prst="rect">
            <a:avLst/>
          </a:prstGeom>
        </p:spPr>
      </p:sp>
      <p:sp>
        <p:nvSpPr>
          <p:cNvPr id="58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9:4:4 </a:t>
            </a:r>
            <a:endParaRPr b="0" lang="en-US" sz="2000" spc="-1" strike="noStrike">
              <a:latin typeface="Arial"/>
            </a:endParaRPr>
          </a:p>
          <a:p>
            <a:pPr marL="216000" indent="-214560">
              <a:lnSpc>
                <a:spcPct val="100000"/>
              </a:lnSpc>
              <a:tabLst>
                <a:tab algn="l" pos="0"/>
              </a:tabLst>
            </a:pPr>
            <a:r>
              <a:rPr b="0" lang="en-US" sz="2000" spc="-1" strike="noStrike">
                <a:latin typeface="Arial"/>
              </a:rPr>
              <a:t>Magic numbers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58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AC36D3E-7A6C-425D-90F5-0381E6598A2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685800" y="1143000"/>
            <a:ext cx="5484600" cy="3084480"/>
          </a:xfrm>
          <a:prstGeom prst="rect">
            <a:avLst/>
          </a:prstGeom>
        </p:spPr>
      </p:sp>
      <p:sp>
        <p:nvSpPr>
          <p:cNvPr id="591"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9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4CA2C6-9CB4-4370-B208-F36CC38B7C7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685800" y="1143000"/>
            <a:ext cx="5484600" cy="3084480"/>
          </a:xfrm>
          <a:prstGeom prst="rect">
            <a:avLst/>
          </a:prstGeom>
        </p:spPr>
      </p:sp>
      <p:sp>
        <p:nvSpPr>
          <p:cNvPr id="594"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9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D429A9D-4B09-4BFD-B459-2C5123F91D8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685800" y="1143000"/>
            <a:ext cx="5484600" cy="3084480"/>
          </a:xfrm>
          <a:prstGeom prst="rect">
            <a:avLst/>
          </a:prstGeom>
        </p:spPr>
      </p:sp>
      <p:sp>
        <p:nvSpPr>
          <p:cNvPr id="59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If we added water a secret ingredient</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We get 143</a:t>
            </a:r>
            <a:endParaRPr b="0" lang="en-US" sz="2000" spc="-1" strike="noStrike">
              <a:latin typeface="Arial"/>
            </a:endParaRPr>
          </a:p>
        </p:txBody>
      </p:sp>
      <p:sp>
        <p:nvSpPr>
          <p:cNvPr id="59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076935C-12C7-4BF0-9E55-391EA60E164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685800" y="1143000"/>
            <a:ext cx="5484600" cy="3084480"/>
          </a:xfrm>
          <a:prstGeom prst="rect">
            <a:avLst/>
          </a:prstGeom>
        </p:spPr>
      </p:sp>
      <p:sp>
        <p:nvSpPr>
          <p:cNvPr id="60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b="0" lang="en-US" sz="1200" spc="-1" strike="noStrike">
              <a:latin typeface="Arial"/>
            </a:endParaRPr>
          </a:p>
        </p:txBody>
      </p:sp>
      <p:sp>
        <p:nvSpPr>
          <p:cNvPr id="60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8942DB0-4C9E-4F51-AF51-6CD389661E2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685800" y="1143000"/>
            <a:ext cx="5484600" cy="3084480"/>
          </a:xfrm>
          <a:prstGeom prst="rect">
            <a:avLst/>
          </a:prstGeom>
        </p:spPr>
      </p:sp>
      <p:sp>
        <p:nvSpPr>
          <p:cNvPr id="60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No explicit rules ( that’s the opposite of ML] </a:t>
            </a:r>
            <a:endParaRPr b="0" lang="en-US" sz="2000" spc="-1" strike="noStrike">
              <a:latin typeface="Arial"/>
            </a:endParaRPr>
          </a:p>
          <a:p>
            <a:pPr marL="216000" indent="-214560">
              <a:lnSpc>
                <a:spcPct val="100000"/>
              </a:lnSpc>
              <a:tabLst>
                <a:tab algn="l" pos="0"/>
              </a:tabLst>
            </a:pPr>
            <a:r>
              <a:rPr b="0" lang="en-US" sz="2000" spc="-1" strike="noStrike">
                <a:latin typeface="Arial"/>
              </a:rPr>
              <a:t>No other examples for ML to learn </a:t>
            </a:r>
            <a:endParaRPr b="0" lang="en-US" sz="2000" spc="-1" strike="noStrike">
              <a:latin typeface="Arial"/>
            </a:endParaRPr>
          </a:p>
        </p:txBody>
      </p:sp>
      <p:sp>
        <p:nvSpPr>
          <p:cNvPr id="60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C1032E2-31C4-49BC-B948-6B8A81F80B9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sldImg"/>
          </p:nvPr>
        </p:nvSpPr>
        <p:spPr>
          <a:xfrm>
            <a:off x="685800" y="1143000"/>
            <a:ext cx="5484600" cy="3084480"/>
          </a:xfrm>
          <a:prstGeom prst="rect">
            <a:avLst/>
          </a:prstGeom>
        </p:spPr>
      </p:sp>
      <p:sp>
        <p:nvSpPr>
          <p:cNvPr id="60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Just like an </a:t>
            </a:r>
            <a:r>
              <a:rPr b="0" lang="en-US" sz="1200" spc="-1" strike="noStrike" u="sng">
                <a:solidFill>
                  <a:srgbClr val="000000"/>
                </a:solidFill>
                <a:uFillTx/>
                <a:latin typeface="+mn-lt"/>
                <a:ea typeface="+mn-ea"/>
                <a:hlinkClick r:id="rId1"/>
              </a:rPr>
              <a:t>AI algorithm</a:t>
            </a:r>
            <a:r>
              <a:rPr b="0" lang="en-US" sz="1200" spc="-1" strike="noStrike">
                <a:solidFill>
                  <a:srgbClr val="000000"/>
                </a:solidFill>
                <a:latin typeface="+mn-lt"/>
                <a:ea typeface="+mn-ea"/>
              </a:rPr>
              <a:t>, his goal is to find a data pattern that he can turn into a recipe (</a:t>
            </a:r>
            <a:r>
              <a:rPr b="0" i="1" lang="en-US" sz="1200" spc="-1" strike="noStrike">
                <a:solidFill>
                  <a:srgbClr val="000000"/>
                </a:solidFill>
                <a:latin typeface="+mn-lt"/>
                <a:ea typeface="+mn-ea"/>
              </a:rPr>
              <a:t>“</a:t>
            </a:r>
            <a:r>
              <a:rPr b="0" i="1" lang="en-US" sz="1200" spc="-1" strike="noStrike" u="sng">
                <a:solidFill>
                  <a:srgbClr val="000000"/>
                </a:solidFill>
                <a:uFillTx/>
                <a:latin typeface="+mn-lt"/>
                <a:ea typeface="+mn-ea"/>
                <a:hlinkClick r:id="rId2"/>
              </a:rPr>
              <a:t>model</a:t>
            </a:r>
            <a:r>
              <a:rPr b="0" i="1" lang="en-US" sz="1200" spc="-1" strike="noStrike">
                <a:solidFill>
                  <a:srgbClr val="000000"/>
                </a:solidFill>
                <a:latin typeface="+mn-lt"/>
                <a:ea typeface="+mn-ea"/>
              </a:rPr>
              <a:t>”</a:t>
            </a:r>
            <a:r>
              <a:rPr b="0" lang="en-US" sz="1200" spc="-1" strike="noStrike">
                <a:solidFill>
                  <a:srgbClr val="000000"/>
                </a:solidFill>
                <a:latin typeface="+mn-lt"/>
                <a:ea typeface="+mn-ea"/>
              </a:rPr>
              <a:t>) that successfully takes him from the </a:t>
            </a:r>
            <a:r>
              <a:rPr b="0" lang="en-US" sz="1200" spc="-1" strike="noStrike" u="sng">
                <a:solidFill>
                  <a:srgbClr val="000000"/>
                </a:solidFill>
                <a:uFillTx/>
                <a:latin typeface="+mn-lt"/>
                <a:ea typeface="+mn-ea"/>
                <a:hlinkClick r:id="rId3"/>
              </a:rPr>
              <a:t>input</a:t>
            </a:r>
            <a:r>
              <a:rPr b="0" lang="en-US" sz="1200" spc="-1" strike="noStrike">
                <a:solidFill>
                  <a:srgbClr val="000000"/>
                </a:solidFill>
                <a:latin typeface="+mn-lt"/>
                <a:ea typeface="+mn-ea"/>
              </a:rPr>
              <a:t> on the left of the “=” to the </a:t>
            </a:r>
            <a:r>
              <a:rPr b="0" lang="en-US" sz="1200" spc="-1" strike="noStrike" u="sng">
                <a:solidFill>
                  <a:srgbClr val="000000"/>
                </a:solidFill>
                <a:uFillTx/>
                <a:latin typeface="+mn-lt"/>
                <a:ea typeface="+mn-ea"/>
                <a:hlinkClick r:id="rId4"/>
              </a:rPr>
              <a:t>output</a:t>
            </a:r>
            <a:r>
              <a:rPr b="0" lang="en-US" sz="1200" spc="-1" strike="noStrike">
                <a:solidFill>
                  <a:srgbClr val="000000"/>
                </a:solidFill>
                <a:latin typeface="+mn-lt"/>
                <a:ea typeface="+mn-ea"/>
              </a:rPr>
              <a:t> on the right-hand side. </a:t>
            </a:r>
            <a:endParaRPr b="0" lang="en-US" sz="1200" spc="-1" strike="noStrike">
              <a:latin typeface="Arial"/>
            </a:endParaRPr>
          </a:p>
        </p:txBody>
      </p:sp>
      <p:sp>
        <p:nvSpPr>
          <p:cNvPr id="60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97B0C75-A7E8-4EF1-9F55-BE87AD1DDDA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685800" y="1143000"/>
            <a:ext cx="5484600" cy="3084480"/>
          </a:xfrm>
          <a:prstGeom prst="rect">
            <a:avLst/>
          </a:prstGeom>
        </p:spPr>
      </p:sp>
      <p:sp>
        <p:nvSpPr>
          <p:cNvPr id="609"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61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350C2F9-B9BF-4453-8553-22B6EB453DD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sldImg"/>
          </p:nvPr>
        </p:nvSpPr>
        <p:spPr>
          <a:xfrm>
            <a:off x="685800" y="1143000"/>
            <a:ext cx="5484600" cy="3084480"/>
          </a:xfrm>
          <a:prstGeom prst="rect">
            <a:avLst/>
          </a:prstGeom>
        </p:spPr>
      </p:sp>
      <p:sp>
        <p:nvSpPr>
          <p:cNvPr id="61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That’s exactly what validation (</a:t>
            </a:r>
            <a:r>
              <a:rPr b="0" lang="en-US" sz="1200" spc="-1" strike="noStrike" u="sng">
                <a:solidFill>
                  <a:srgbClr val="000000"/>
                </a:solidFill>
                <a:uFillTx/>
                <a:latin typeface="+mn-lt"/>
                <a:ea typeface="+mn-ea"/>
                <a:hlinkClick r:id="rId1"/>
              </a:rPr>
              <a:t>step 8</a:t>
            </a:r>
            <a:r>
              <a:rPr b="0" lang="en-US" sz="1200" spc="-1" strike="noStrike">
                <a:solidFill>
                  <a:srgbClr val="000000"/>
                </a:solidFill>
                <a:latin typeface="+mn-lt"/>
                <a:ea typeface="+mn-ea"/>
              </a:rPr>
              <a:t>) in machine learning is. Validation creates a safe, low-stakes opportunity for students to try their recipes on examples they haven’t studied explicitly. That’s how they get a signal about whether they’re ready for the real exam.</a:t>
            </a:r>
            <a:endParaRPr b="0" lang="en-US" sz="1200" spc="-1" strike="noStrike">
              <a:latin typeface="Arial"/>
            </a:endParaRPr>
          </a:p>
        </p:txBody>
      </p:sp>
      <p:sp>
        <p:nvSpPr>
          <p:cNvPr id="61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8822AA1-375B-4E90-A39B-816752D7842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685800" y="1143000"/>
            <a:ext cx="5484600" cy="3084480"/>
          </a:xfrm>
          <a:prstGeom prst="rect">
            <a:avLst/>
          </a:prstGeom>
        </p:spPr>
      </p:sp>
      <p:sp>
        <p:nvSpPr>
          <p:cNvPr id="61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(Mr. Bean is very lucky to have a professor like you. Thank you for sending him additional examples to try in the comfort and safety of his dorm room!)</a:t>
            </a:r>
            <a:endParaRPr b="0" lang="en-US" sz="1200" spc="-1" strike="noStrike">
              <a:latin typeface="Arial"/>
            </a:endParaRPr>
          </a:p>
          <a:p>
            <a:pPr marL="216000" indent="-214560">
              <a:lnSpc>
                <a:spcPct val="100000"/>
              </a:lnSpc>
              <a:tabLst>
                <a:tab algn="l" pos="0"/>
              </a:tabLst>
            </a:pPr>
            <a:br/>
            <a:endParaRPr b="0" lang="en-US" sz="1200" spc="-1" strike="noStrike">
              <a:latin typeface="Arial"/>
            </a:endParaRPr>
          </a:p>
        </p:txBody>
      </p:sp>
      <p:sp>
        <p:nvSpPr>
          <p:cNvPr id="61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27A50AD-F0B3-418F-AD23-5F16122824D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685800" y="1143000"/>
            <a:ext cx="5484600" cy="3084480"/>
          </a:xfrm>
          <a:prstGeom prst="rect">
            <a:avLst/>
          </a:prstGeom>
        </p:spPr>
      </p:sp>
      <p:sp>
        <p:nvSpPr>
          <p:cNvPr id="61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12 Steps to Applied AI. A roadmap for every machine learning… | by Cassie Kozyrkov | The Startup | Medium</a:t>
            </a:r>
            <a:endParaRPr b="0" lang="en-US" sz="2000" spc="-1" strike="noStrike">
              <a:latin typeface="Arial"/>
            </a:endParaRPr>
          </a:p>
          <a:p>
            <a:pPr marL="216000" indent="-214560">
              <a:lnSpc>
                <a:spcPct val="100000"/>
              </a:lnSpc>
              <a:tabLst>
                <a:tab algn="l" pos="0"/>
              </a:tabLst>
            </a:pPr>
            <a:r>
              <a:rPr b="0" lang="en-US" sz="2000" spc="-1" strike="noStrike">
                <a:latin typeface="Arial"/>
              </a:rPr>
              <a:t>https://medium.com/swlh/12-steps-to-applied-ai-2fdad7fdcdf3</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If he chooses to start over, he might go back to training (</a:t>
            </a:r>
            <a:r>
              <a:rPr b="0" lang="en-US" sz="1200" spc="-1" strike="noStrike" u="sng">
                <a:solidFill>
                  <a:srgbClr val="000000"/>
                </a:solidFill>
                <a:uFillTx/>
                <a:latin typeface="+mn-lt"/>
                <a:ea typeface="+mn-ea"/>
                <a:hlinkClick r:id="rId1"/>
              </a:rPr>
              <a:t>step 6</a:t>
            </a:r>
            <a:r>
              <a:rPr b="0" lang="en-US" sz="1200" spc="-1" strike="noStrike">
                <a:solidFill>
                  <a:srgbClr val="000000"/>
                </a:solidFill>
                <a:latin typeface="+mn-lt"/>
                <a:ea typeface="+mn-ea"/>
              </a:rPr>
              <a:t>) and search for new patterns in the data he already has (that single paltry datapoint) or he might go even further back and consider adjusting the data he’s working with (if it were me, I’d be begging you for a bunch of additional examples, which would mean going all the way back to </a:t>
            </a:r>
            <a:r>
              <a:rPr b="0" lang="en-US" sz="1200" spc="-1" strike="noStrike" u="sng">
                <a:solidFill>
                  <a:srgbClr val="000000"/>
                </a:solidFill>
                <a:uFillTx/>
                <a:latin typeface="+mn-lt"/>
                <a:ea typeface="+mn-ea"/>
                <a:hlinkClick r:id="rId2"/>
              </a:rPr>
              <a:t>step 2 in my guide</a:t>
            </a:r>
            <a:r>
              <a:rPr b="0" lang="en-US" sz="1200" spc="-1" strike="noStrike">
                <a:solidFill>
                  <a:srgbClr val="000000"/>
                </a:solidFill>
                <a:latin typeface="+mn-lt"/>
                <a:ea typeface="+mn-ea"/>
              </a:rPr>
              <a: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Students (and ML/AI engineers) are allowed to bounce back and forth between looking for patterns and validating their new recipes as much as they like. (But don’t stay up all night studying!)</a:t>
            </a:r>
            <a:endParaRPr b="0" lang="en-US" sz="1200" spc="-1" strike="noStrike">
              <a:latin typeface="Arial"/>
            </a:endParaRPr>
          </a:p>
        </p:txBody>
      </p:sp>
      <p:sp>
        <p:nvSpPr>
          <p:cNvPr id="61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6767ABC-0F56-46BC-9BE8-987ACC5CFA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685800" y="1143000"/>
            <a:ext cx="5484600" cy="3084480"/>
          </a:xfrm>
          <a:prstGeom prst="rect">
            <a:avLst/>
          </a:prstGeom>
        </p:spPr>
      </p:sp>
      <p:sp>
        <p:nvSpPr>
          <p:cNvPr id="62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Finally, at 3 AM, Mr. Bean found a pattern that works correctly on all the validation examples you’ve given him.</a:t>
            </a:r>
            <a:endParaRPr b="0" lang="en-US" sz="1200" spc="-1" strike="noStrike">
              <a:latin typeface="Arial"/>
            </a:endParaRPr>
          </a:p>
          <a:p>
            <a:pPr marL="216000" indent="-214560">
              <a:lnSpc>
                <a:spcPct val="100000"/>
              </a:lnSpc>
              <a:tabLst>
                <a:tab algn="l" pos="0"/>
              </a:tabLst>
            </a:pPr>
            <a:br/>
            <a:endParaRPr b="0" lang="en-US" sz="1200" spc="-1" strike="noStrike">
              <a:latin typeface="Arial"/>
            </a:endParaRPr>
          </a:p>
        </p:txBody>
      </p:sp>
      <p:sp>
        <p:nvSpPr>
          <p:cNvPr id="62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320504-2E29-47E4-9B38-81FC7DAB59D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sldImg"/>
          </p:nvPr>
        </p:nvSpPr>
        <p:spPr>
          <a:xfrm>
            <a:off x="685800" y="1143000"/>
            <a:ext cx="5484600" cy="3084480"/>
          </a:xfrm>
          <a:prstGeom prst="rect">
            <a:avLst/>
          </a:prstGeom>
        </p:spPr>
      </p:sp>
      <p:sp>
        <p:nvSpPr>
          <p:cNvPr id="62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You’re practically roaring, </a:t>
            </a:r>
            <a:r>
              <a:rPr b="0" i="1" lang="en-US" sz="1200" spc="-1" strike="noStrike">
                <a:solidFill>
                  <a:srgbClr val="000000"/>
                </a:solidFill>
                <a:latin typeface="+mn-lt"/>
                <a:ea typeface="+mn-ea"/>
              </a:rPr>
              <a:t>“Of course not!!!!”</a:t>
            </a:r>
            <a:endParaRPr b="0" lang="en-US" sz="1200" spc="-1" strike="noStrike">
              <a:latin typeface="Arial"/>
            </a:endParaRPr>
          </a:p>
          <a:p>
            <a:pPr marL="216000" indent="-214560">
              <a:lnSpc>
                <a:spcPct val="100000"/>
              </a:lnSpc>
              <a:tabLst>
                <a:tab algn="l" pos="0"/>
              </a:tabLst>
            </a:pPr>
            <a:br/>
            <a:endParaRPr b="0" lang="en-US" sz="1200" spc="-1" strike="noStrike">
              <a:latin typeface="Arial"/>
            </a:endParaRPr>
          </a:p>
        </p:txBody>
      </p:sp>
      <p:sp>
        <p:nvSpPr>
          <p:cNvPr id="62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B312D7B-0EA7-4CFE-AEEF-A473124450A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685800" y="1143000"/>
            <a:ext cx="5484600" cy="3084480"/>
          </a:xfrm>
          <a:prstGeom prst="rect">
            <a:avLst/>
          </a:prstGeom>
        </p:spPr>
      </p:sp>
      <p:sp>
        <p:nvSpPr>
          <p:cNvPr id="62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For all you know, he might have hacked together a crazy recipe that overfits, er, contorts itself to fit those specific examples he has been staring at all night. Perhaps he has just memorized all the answers and </a:t>
            </a:r>
            <a:r>
              <a:rPr b="0" i="1" lang="en-US" sz="1200" spc="-1" strike="noStrike">
                <a:solidFill>
                  <a:srgbClr val="000000"/>
                </a:solidFill>
                <a:latin typeface="+mn-lt"/>
                <a:ea typeface="+mn-ea"/>
              </a:rPr>
              <a:t>that’s </a:t>
            </a:r>
            <a:r>
              <a:rPr b="0" lang="en-US" sz="1200" spc="-1" strike="noStrike">
                <a:solidFill>
                  <a:srgbClr val="000000"/>
                </a:solidFill>
                <a:latin typeface="+mn-lt"/>
                <a:ea typeface="+mn-ea"/>
              </a:rPr>
              <a:t>his recipe — looking them up from memory. There’s no guarantee he understands anything general enough to handle new problems.</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62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CB6D0D-5B9D-41E7-9C63-D36AEC4E22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sldImg"/>
          </p:nvPr>
        </p:nvSpPr>
        <p:spPr>
          <a:xfrm>
            <a:off x="685800" y="1143000"/>
            <a:ext cx="5484600" cy="3084480"/>
          </a:xfrm>
          <a:prstGeom prst="rect">
            <a:avLst/>
          </a:prstGeom>
        </p:spPr>
      </p:sp>
      <p:sp>
        <p:nvSpPr>
          <p:cNvPr id="63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So, is Mr. Bean’s best good enough? Should you give him a pass to go on to the next step (where you </a:t>
            </a:r>
            <a:r>
              <a:rPr b="0" lang="en-US" sz="1200" spc="-1" strike="noStrike" u="sng">
                <a:solidFill>
                  <a:srgbClr val="000000"/>
                </a:solidFill>
                <a:uFillTx/>
                <a:latin typeface="+mn-lt"/>
                <a:ea typeface="+mn-ea"/>
                <a:hlinkClick r:id="rId1"/>
              </a:rPr>
              <a:t>productionize</a:t>
            </a:r>
            <a:r>
              <a:rPr b="0" lang="en-US" sz="1200" spc="-1" strike="noStrike">
                <a:solidFill>
                  <a:srgbClr val="000000"/>
                </a:solidFill>
                <a:latin typeface="+mn-lt"/>
                <a:ea typeface="+mn-ea"/>
              </a:rPr>
              <a:t> him for mathematics in the wild) or should you delicately suggest he switch majors?</a:t>
            </a:r>
            <a:endParaRPr b="0" lang="en-US" sz="1200" spc="-1" strike="noStrike">
              <a:latin typeface="Arial"/>
            </a:endParaRPr>
          </a:p>
        </p:txBody>
      </p:sp>
      <p:sp>
        <p:nvSpPr>
          <p:cNvPr id="63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1406895-0D6C-4556-A07B-0919E6C165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685800" y="1143000"/>
            <a:ext cx="5484600" cy="3084480"/>
          </a:xfrm>
          <a:prstGeom prst="rect">
            <a:avLst/>
          </a:prstGeom>
        </p:spPr>
      </p:sp>
      <p:sp>
        <p:nvSpPr>
          <p:cNvPr id="63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Training, validation, and test phases in AI — explained in a way you’ll never forget | by Cassie Kozyrkov | Towards Data Science</a:t>
            </a:r>
            <a:endParaRPr b="0" lang="en-US" sz="2000" spc="-1" strike="noStrike">
              <a:latin typeface="Arial"/>
            </a:endParaRPr>
          </a:p>
          <a:p>
            <a:pPr marL="216000" indent="-214560">
              <a:lnSpc>
                <a:spcPct val="100000"/>
              </a:lnSpc>
              <a:tabLst>
                <a:tab algn="l" pos="0"/>
              </a:tabLst>
            </a:pPr>
            <a:r>
              <a:rPr b="0" lang="en-US" sz="2000" spc="-1" strike="noStrike">
                <a:latin typeface="Arial"/>
              </a:rPr>
              <a:t>https://towardsdatascience.com/training-validation-and-test-phases-in-ai-explained-in-a-way-youll-never-forget-744be50154e8 </a:t>
            </a:r>
            <a:endParaRPr b="0" lang="en-US" sz="2000" spc="-1" strike="noStrike">
              <a:latin typeface="Arial"/>
            </a:endParaRPr>
          </a:p>
        </p:txBody>
      </p:sp>
      <p:sp>
        <p:nvSpPr>
          <p:cNvPr id="63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2714FA-6916-463D-A461-E836D96C614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1840" cy="1071000"/>
          </a:xfrm>
          <a:prstGeom prst="rect">
            <a:avLst/>
          </a:prstGeom>
          <a:ln>
            <a:noFill/>
          </a:ln>
        </p:spPr>
      </p:pic>
      <p:pic>
        <p:nvPicPr>
          <p:cNvPr id="2" name="Picture 6" descr=""/>
          <p:cNvPicPr/>
          <p:nvPr/>
        </p:nvPicPr>
        <p:blipFill>
          <a:blip r:embed="rId3"/>
          <a:stretch/>
        </p:blipFill>
        <p:spPr>
          <a:xfrm>
            <a:off x="10986840" y="201960"/>
            <a:ext cx="1131840" cy="107100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1840" cy="1071000"/>
          </a:xfrm>
          <a:prstGeom prst="rect">
            <a:avLst/>
          </a:prstGeom>
          <a:ln>
            <a:noFill/>
          </a:ln>
        </p:spPr>
      </p:pic>
      <p:pic>
        <p:nvPicPr>
          <p:cNvPr id="43" name="Picture 6" descr=""/>
          <p:cNvPicPr/>
          <p:nvPr/>
        </p:nvPicPr>
        <p:blipFill>
          <a:blip r:embed="rId3"/>
          <a:stretch/>
        </p:blipFill>
        <p:spPr>
          <a:xfrm>
            <a:off x="10986840" y="201960"/>
            <a:ext cx="1131840" cy="107100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31840" cy="1071000"/>
          </a:xfrm>
          <a:prstGeom prst="rect">
            <a:avLst/>
          </a:prstGeom>
          <a:ln>
            <a:noFill/>
          </a:ln>
        </p:spPr>
      </p:pic>
      <p:pic>
        <p:nvPicPr>
          <p:cNvPr id="84" name="Picture 6" descr=""/>
          <p:cNvPicPr/>
          <p:nvPr/>
        </p:nvPicPr>
        <p:blipFill>
          <a:blip r:embed="rId3"/>
          <a:stretch/>
        </p:blipFill>
        <p:spPr>
          <a:xfrm>
            <a:off x="10986840" y="201960"/>
            <a:ext cx="1131840" cy="107100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2"/>
          <a:stretch/>
        </p:blipFill>
        <p:spPr>
          <a:xfrm>
            <a:off x="10986840" y="201960"/>
            <a:ext cx="1131840" cy="1071000"/>
          </a:xfrm>
          <a:prstGeom prst="rect">
            <a:avLst/>
          </a:prstGeom>
          <a:ln>
            <a:noFill/>
          </a:ln>
        </p:spPr>
      </p:pic>
      <p:pic>
        <p:nvPicPr>
          <p:cNvPr id="125" name="Picture 6" descr=""/>
          <p:cNvPicPr/>
          <p:nvPr/>
        </p:nvPicPr>
        <p:blipFill>
          <a:blip r:embed="rId3"/>
          <a:stretch/>
        </p:blipFill>
        <p:spPr>
          <a:xfrm>
            <a:off x="10986840" y="201960"/>
            <a:ext cx="1131840" cy="1071000"/>
          </a:xfrm>
          <a:prstGeom prst="rect">
            <a:avLst/>
          </a:prstGeom>
          <a:ln>
            <a:noFill/>
          </a:ln>
        </p:spPr>
      </p:pic>
      <p:sp>
        <p:nvSpPr>
          <p:cNvPr id="12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7"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8"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5"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6" name="Picture 7" descr=""/>
          <p:cNvPicPr/>
          <p:nvPr/>
        </p:nvPicPr>
        <p:blipFill>
          <a:blip r:embed="rId2"/>
          <a:stretch/>
        </p:blipFill>
        <p:spPr>
          <a:xfrm>
            <a:off x="10986840" y="201960"/>
            <a:ext cx="1131840" cy="1071000"/>
          </a:xfrm>
          <a:prstGeom prst="rect">
            <a:avLst/>
          </a:prstGeom>
          <a:ln>
            <a:noFill/>
          </a:ln>
        </p:spPr>
      </p:pic>
      <p:pic>
        <p:nvPicPr>
          <p:cNvPr id="167" name="Picture 6" descr=""/>
          <p:cNvPicPr/>
          <p:nvPr/>
        </p:nvPicPr>
        <p:blipFill>
          <a:blip r:embed="rId3"/>
          <a:stretch/>
        </p:blipFill>
        <p:spPr>
          <a:xfrm>
            <a:off x="10986840" y="201960"/>
            <a:ext cx="1131840" cy="1071000"/>
          </a:xfrm>
          <a:prstGeom prst="rect">
            <a:avLst/>
          </a:prstGeom>
          <a:ln>
            <a:noFill/>
          </a:ln>
        </p:spPr>
      </p:pic>
      <p:sp>
        <p:nvSpPr>
          <p:cNvPr id="16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jpeg"/><Relationship Id="rId3" Type="http://schemas.openxmlformats.org/officeDocument/2006/relationships/image" Target="../media/image121.png"/><Relationship Id="rId4" Type="http://schemas.openxmlformats.org/officeDocument/2006/relationships/slideLayout" Target="../slideLayouts/slideLayout1.xml"/><Relationship Id="rId5"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hyperlink" Target="https://learn.datacamp.com/projects/558" TargetMode="External"/><Relationship Id="rId2" Type="http://schemas.openxmlformats.org/officeDocument/2006/relationships/hyperlink" Target="https://learn.datacamp.com/projects/558" TargetMode="External"/><Relationship Id="rId3" Type="http://schemas.openxmlformats.org/officeDocument/2006/relationships/hyperlink" Target="https://learn.datacamp.com/courses/supervised-learning-with-scikit-learn" TargetMode="External"/><Relationship Id="rId4" Type="http://schemas.openxmlformats.org/officeDocument/2006/relationships/hyperlink" Target="https://learn.datacamp.com/courses/supervised-learning-with-scikit-learn" TargetMode="External"/><Relationship Id="rId5" Type="http://schemas.openxmlformats.org/officeDocument/2006/relationships/hyperlink" Target="https://www.datacamp.com/community/tutorials/preprocessing-in-data-science-part-1-centering-scaling-and-knn" TargetMode="External"/><Relationship Id="rId6" Type="http://schemas.openxmlformats.org/officeDocument/2006/relationships/hyperlink" Target="https://www.datacamp.com/community/tutorials/preprocessing-in-data-science-part-1-centering-scaling-and-knn" TargetMode="External"/><Relationship Id="rId7" Type="http://schemas.openxmlformats.org/officeDocument/2006/relationships/hyperlink" Target="https://www.datacamp.com/community/tutorials/preprocessing-in-data-science-part-2-centering-scaling-and-logistic-regression" TargetMode="External"/><Relationship Id="rId8" Type="http://schemas.openxmlformats.org/officeDocument/2006/relationships/hyperlink" Target="https://www.datacamp.com/community/tutorials/preprocessing-in-data-science-part-2-centering-scaling-and-logistic-regression" TargetMode="External"/><Relationship Id="rId9" Type="http://schemas.openxmlformats.org/officeDocument/2006/relationships/hyperlink" Target="https://www.datacamp.com/community/tutorials/preprocessing-in-data-science-part-3-scaling-synthesized-data" TargetMode="External"/><Relationship Id="rId10" Type="http://schemas.openxmlformats.org/officeDocument/2006/relationships/hyperlink" Target="https://www.datacamp.com/community/tutorials/preprocessing-in-data-science-part-3-scaling-synthesized-data" TargetMode="External"/><Relationship Id="rId11"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hyperlink" Target="https://gallery.shinyapps.io/simple_regression/" TargetMode="External"/><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4.gif"/><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gif"/><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1.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hyperlink" Target="https://campus.datacamp.com/courses/introduction-to-python-de9bedd8-983f-4a5b-a614-3d01d76e614e/testing?ex=2" TargetMode="External"/><Relationship Id="rId2" Type="http://schemas.openxmlformats.org/officeDocument/2006/relationships/hyperlink" Target="https://campus.datacamp.com/courses/introduction-to-python-de9bedd8-983f-4a5b-a614-3d01d76e614e/testing?ex=2" TargetMode="External"/><Relationship Id="rId3" Type="http://schemas.openxmlformats.org/officeDocument/2006/relationships/hyperlink" Target="https://campus.datacamp.com/courses/introduction-to-python-de9bedd8-983f-4a5b-a614-3d01d76e614e/testing?ex=2" TargetMode="External"/><Relationship Id="rId4" Type="http://schemas.openxmlformats.org/officeDocument/2006/relationships/hyperlink" Target="https://campus.datacamp.com/courses/introduction-to-python-de9bedd8-983f-4a5b-a614-3d01d76e614e/67436?ex=1" TargetMode="External"/><Relationship Id="rId5" Type="http://schemas.openxmlformats.org/officeDocument/2006/relationships/hyperlink" Target="https://campus.datacamp.com/courses/introduction-to-python-de9bedd8-983f-4a5b-a614-3d01d76e614e/67436?ex=1" TargetMode="External"/><Relationship Id="rId6" Type="http://schemas.openxmlformats.org/officeDocument/2006/relationships/hyperlink" Target="https://campus.datacamp.com/courses/introduction-to-python-de9bedd8-983f-4a5b-a614-3d01d76e614e/67436?ex=1" TargetMode="External"/><Relationship Id="rId7" Type="http://schemas.openxmlformats.org/officeDocument/2006/relationships/hyperlink" Target="https://stat.ethz.ch/R-manual/R-devel/library/datasets/html/mtcars.html" TargetMode="External"/><Relationship Id="rId8" Type="http://schemas.openxmlformats.org/officeDocument/2006/relationships/hyperlink" Target="https://stat.ethz.ch/R-manual/R-devel/library/datasets/html/mtcars.html" TargetMode="External"/><Relationship Id="rId9"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hyperlink" Target="https://www.youtube.com/watch?v=3CCkeFShB3U" TargetMode="External"/><Relationship Id="rId3" Type="http://schemas.openxmlformats.org/officeDocument/2006/relationships/slideLayout" Target="../slideLayouts/slideLayout40.xml"/>
</Relationships>
</file>

<file path=ppt/slides/_rels/slide2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slideLayout" Target="../slideLayouts/slideLayout1.xml"/><Relationship Id="rId6"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hyperlink" Target="http://www.tylervigen.com/spurious-correlations" TargetMode="External"/><Relationship Id="rId2" Type="http://schemas.openxmlformats.org/officeDocument/2006/relationships/hyperlink" Target="http://www.tylervigen.com/spurious-correlations" TargetMode="External"/><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1.xml"/><Relationship Id="rId4"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xml"/><Relationship Id="rId3"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xml"/><Relationship Id="rId3"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xml"/><Relationship Id="rId3"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analysis nano degree</a:t>
            </a:r>
            <a:endParaRPr b="0" lang="en-US" sz="4000" spc="-1" strike="noStrike">
              <a:latin typeface="Arial"/>
            </a:endParaRPr>
          </a:p>
        </p:txBody>
      </p:sp>
      <p:sp>
        <p:nvSpPr>
          <p:cNvPr id="213"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3200" spc="-1" strike="noStrike">
                <a:solidFill>
                  <a:srgbClr val="ffffff"/>
                </a:solidFill>
                <a:latin typeface="Corbel"/>
                <a:ea typeface="DejaVu Sans"/>
              </a:rPr>
              <a:t>Session 6</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0" lang="en-US" sz="3200" spc="-1" strike="noStrike">
                <a:solidFill>
                  <a:srgbClr val="ffffff"/>
                </a:solidFill>
                <a:latin typeface="Corbel"/>
                <a:ea typeface="DejaVu Sans"/>
              </a:rPr>
              <a:t>Conducted by hamza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a:t>
            </a:r>
            <a:endParaRPr b="0" lang="en-US" sz="4000" spc="-1" strike="noStrike">
              <a:latin typeface="Arial"/>
            </a:endParaRPr>
          </a:p>
        </p:txBody>
      </p:sp>
      <p:sp>
        <p:nvSpPr>
          <p:cNvPr id="242" name="CustomShape 2"/>
          <p:cNvSpPr/>
          <p:nvPr/>
        </p:nvSpPr>
        <p:spPr>
          <a:xfrm>
            <a:off x="1202760" y="2011680"/>
            <a:ext cx="9782280" cy="4204440"/>
          </a:xfrm>
          <a:prstGeom prst="rect">
            <a:avLst/>
          </a:prstGeom>
          <a:noFill/>
          <a:ln>
            <a:noFill/>
          </a:ln>
        </p:spPr>
        <p:style>
          <a:lnRef idx="0"/>
          <a:fillRef idx="0"/>
          <a:effectRef idx="0"/>
          <a:fontRef idx="minor"/>
        </p:style>
      </p:sp>
      <p:pic>
        <p:nvPicPr>
          <p:cNvPr id="243" name="Picture 3" descr=""/>
          <p:cNvPicPr/>
          <p:nvPr/>
        </p:nvPicPr>
        <p:blipFill>
          <a:blip r:embed="rId1"/>
          <a:stretch/>
        </p:blipFill>
        <p:spPr>
          <a:xfrm>
            <a:off x="3637080" y="2643480"/>
            <a:ext cx="4080960" cy="248328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1202760" y="284040"/>
            <a:ext cx="9782280" cy="1506960"/>
          </a:xfrm>
          <a:prstGeom prst="rect">
            <a:avLst/>
          </a:prstGeom>
          <a:noFill/>
          <a:ln>
            <a:noFill/>
          </a:ln>
        </p:spPr>
        <p:style>
          <a:lnRef idx="0"/>
          <a:fillRef idx="0"/>
          <a:effectRef idx="0"/>
          <a:fontRef idx="minor"/>
        </p:style>
      </p:sp>
      <p:sp>
        <p:nvSpPr>
          <p:cNvPr id="511" name="CustomShape 2"/>
          <p:cNvSpPr/>
          <p:nvPr/>
        </p:nvSpPr>
        <p:spPr>
          <a:xfrm>
            <a:off x="1202760" y="2011680"/>
            <a:ext cx="9782280" cy="4204440"/>
          </a:xfrm>
          <a:prstGeom prst="rect">
            <a:avLst/>
          </a:prstGeom>
          <a:noFill/>
          <a:ln>
            <a:noFill/>
          </a:ln>
        </p:spPr>
        <p:style>
          <a:lnRef idx="0"/>
          <a:fillRef idx="0"/>
          <a:effectRef idx="0"/>
          <a:fontRef idx="minor"/>
        </p:style>
      </p:sp>
      <p:pic>
        <p:nvPicPr>
          <p:cNvPr id="512" name="Picture 3" descr=""/>
          <p:cNvPicPr/>
          <p:nvPr/>
        </p:nvPicPr>
        <p:blipFill>
          <a:blip r:embed="rId1"/>
          <a:stretch/>
        </p:blipFill>
        <p:spPr>
          <a:xfrm>
            <a:off x="2586960" y="626040"/>
            <a:ext cx="6618960" cy="855720"/>
          </a:xfrm>
          <a:prstGeom prst="rect">
            <a:avLst/>
          </a:prstGeom>
          <a:ln>
            <a:noFill/>
          </a:ln>
        </p:spPr>
      </p:pic>
      <p:pic>
        <p:nvPicPr>
          <p:cNvPr id="513" name="Picture 8" descr="Students who have great relationships with their teachers are healthier in  adulthood - Study Finds"/>
          <p:cNvPicPr/>
          <p:nvPr/>
        </p:nvPicPr>
        <p:blipFill>
          <a:blip r:embed="rId2"/>
          <a:stretch/>
        </p:blipFill>
        <p:spPr>
          <a:xfrm>
            <a:off x="6603480" y="2712240"/>
            <a:ext cx="4760640" cy="3795840"/>
          </a:xfrm>
          <a:prstGeom prst="rect">
            <a:avLst/>
          </a:prstGeom>
          <a:ln>
            <a:noFill/>
          </a:ln>
        </p:spPr>
      </p:pic>
      <p:pic>
        <p:nvPicPr>
          <p:cNvPr id="514" name="Picture 5" descr=""/>
          <p:cNvPicPr/>
          <p:nvPr/>
        </p:nvPicPr>
        <p:blipFill>
          <a:blip r:embed="rId3"/>
          <a:stretch/>
        </p:blipFill>
        <p:spPr>
          <a:xfrm>
            <a:off x="1017000" y="2713320"/>
            <a:ext cx="3794760" cy="379476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1202760" y="284040"/>
            <a:ext cx="9782280" cy="1506960"/>
          </a:xfrm>
          <a:prstGeom prst="rect">
            <a:avLst/>
          </a:prstGeom>
          <a:noFill/>
          <a:ln>
            <a:noFill/>
          </a:ln>
        </p:spPr>
        <p:style>
          <a:lnRef idx="0"/>
          <a:fillRef idx="0"/>
          <a:effectRef idx="0"/>
          <a:fontRef idx="minor"/>
        </p:style>
      </p:sp>
      <p:sp>
        <p:nvSpPr>
          <p:cNvPr id="516" name="CustomShape 2"/>
          <p:cNvSpPr/>
          <p:nvPr/>
        </p:nvSpPr>
        <p:spPr>
          <a:xfrm>
            <a:off x="1202760" y="2011680"/>
            <a:ext cx="9782280" cy="4204440"/>
          </a:xfrm>
          <a:prstGeom prst="rect">
            <a:avLst/>
          </a:prstGeom>
          <a:noFill/>
          <a:ln>
            <a:noFill/>
          </a:ln>
        </p:spPr>
        <p:style>
          <a:lnRef idx="0"/>
          <a:fillRef idx="0"/>
          <a:effectRef idx="0"/>
          <a:fontRef idx="minor"/>
        </p:style>
      </p:sp>
      <p:sp>
        <p:nvSpPr>
          <p:cNvPr id="517" name="CustomShape 3"/>
          <p:cNvSpPr/>
          <p:nvPr/>
        </p:nvSpPr>
        <p:spPr>
          <a:xfrm>
            <a:off x="1590120" y="2290680"/>
            <a:ext cx="81482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ea typeface="DejaVu Sans"/>
              </a:rPr>
              <a:t>Testing: Only the worthy should pass! </a:t>
            </a:r>
            <a:endParaRPr b="0" lang="en-US" sz="3600" spc="-1" strike="noStrike">
              <a:latin typeface="Arial"/>
            </a:endParaRPr>
          </a:p>
        </p:txBody>
      </p:sp>
      <p:sp>
        <p:nvSpPr>
          <p:cNvPr id="518" name="CustomShape 4"/>
          <p:cNvSpPr/>
          <p:nvPr/>
        </p:nvSpPr>
        <p:spPr>
          <a:xfrm>
            <a:off x="6670440" y="5569920"/>
            <a:ext cx="4933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What about helping students to improve?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1202760" y="284040"/>
            <a:ext cx="9782280" cy="1506960"/>
          </a:xfrm>
          <a:prstGeom prst="rect">
            <a:avLst/>
          </a:prstGeom>
          <a:noFill/>
          <a:ln>
            <a:noFill/>
          </a:ln>
        </p:spPr>
        <p:style>
          <a:lnRef idx="0"/>
          <a:fillRef idx="0"/>
          <a:effectRef idx="0"/>
          <a:fontRef idx="minor"/>
        </p:style>
      </p:sp>
      <p:sp>
        <p:nvSpPr>
          <p:cNvPr id="520" name="CustomShape 2"/>
          <p:cNvSpPr/>
          <p:nvPr/>
        </p:nvSpPr>
        <p:spPr>
          <a:xfrm>
            <a:off x="1202760" y="2011680"/>
            <a:ext cx="9782280" cy="4204440"/>
          </a:xfrm>
          <a:prstGeom prst="rect">
            <a:avLst/>
          </a:prstGeom>
          <a:noFill/>
          <a:ln>
            <a:noFill/>
          </a:ln>
        </p:spPr>
        <p:style>
          <a:lnRef idx="0"/>
          <a:fillRef idx="0"/>
          <a:effectRef idx="0"/>
          <a:fontRef idx="minor"/>
        </p:style>
      </p:sp>
      <p:sp>
        <p:nvSpPr>
          <p:cNvPr id="521" name="CustomShape 3"/>
          <p:cNvSpPr/>
          <p:nvPr/>
        </p:nvSpPr>
        <p:spPr>
          <a:xfrm>
            <a:off x="1590120" y="2290680"/>
            <a:ext cx="81482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ea typeface="DejaVu Sans"/>
              </a:rPr>
              <a:t>Testing: Only the worthy should pass! </a:t>
            </a:r>
            <a:endParaRPr b="0" lang="en-US" sz="3600" spc="-1" strike="noStrike">
              <a:latin typeface="Arial"/>
            </a:endParaRPr>
          </a:p>
        </p:txBody>
      </p:sp>
      <p:sp>
        <p:nvSpPr>
          <p:cNvPr id="522" name="CustomShape 4"/>
          <p:cNvSpPr/>
          <p:nvPr/>
        </p:nvSpPr>
        <p:spPr>
          <a:xfrm>
            <a:off x="485280" y="3468600"/>
            <a:ext cx="97502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ea typeface="DejaVu Sans"/>
              </a:rPr>
              <a:t>Validation: helping students improve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 question</a:t>
            </a:r>
            <a:endParaRPr b="0" lang="en-US" sz="4000" spc="-1" strike="noStrike">
              <a:latin typeface="Arial"/>
            </a:endParaRPr>
          </a:p>
        </p:txBody>
      </p:sp>
      <p:sp>
        <p:nvSpPr>
          <p:cNvPr id="524" name="CustomShape 2"/>
          <p:cNvSpPr/>
          <p:nvPr/>
        </p:nvSpPr>
        <p:spPr>
          <a:xfrm>
            <a:off x="1202760" y="2011680"/>
            <a:ext cx="9782280" cy="4204440"/>
          </a:xfrm>
          <a:prstGeom prst="rect">
            <a:avLst/>
          </a:prstGeom>
          <a:noFill/>
          <a:ln>
            <a:noFill/>
          </a:ln>
        </p:spPr>
        <p:style>
          <a:lnRef idx="0"/>
          <a:fillRef idx="0"/>
          <a:effectRef idx="0"/>
          <a:fontRef idx="minor"/>
        </p:style>
      </p:sp>
      <p:pic>
        <p:nvPicPr>
          <p:cNvPr id="525" name="Picture 3" descr=""/>
          <p:cNvPicPr/>
          <p:nvPr/>
        </p:nvPicPr>
        <p:blipFill>
          <a:blip r:embed="rId1"/>
          <a:stretch/>
        </p:blipFill>
        <p:spPr>
          <a:xfrm>
            <a:off x="3138120" y="3066840"/>
            <a:ext cx="5914080" cy="72216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1202760" y="284040"/>
            <a:ext cx="9782280" cy="1506960"/>
          </a:xfrm>
          <a:prstGeom prst="rect">
            <a:avLst/>
          </a:prstGeom>
          <a:noFill/>
          <a:ln>
            <a:noFill/>
          </a:ln>
        </p:spPr>
        <p:style>
          <a:lnRef idx="0"/>
          <a:fillRef idx="0"/>
          <a:effectRef idx="0"/>
          <a:fontRef idx="minor"/>
        </p:style>
      </p:sp>
      <p:sp>
        <p:nvSpPr>
          <p:cNvPr id="527" name="CustomShape 2"/>
          <p:cNvSpPr/>
          <p:nvPr/>
        </p:nvSpPr>
        <p:spPr>
          <a:xfrm>
            <a:off x="1202760" y="2011680"/>
            <a:ext cx="9782280" cy="4204440"/>
          </a:xfrm>
          <a:prstGeom prst="rect">
            <a:avLst/>
          </a:prstGeom>
          <a:noFill/>
          <a:ln>
            <a:noFill/>
          </a:ln>
        </p:spPr>
        <p:style>
          <a:lnRef idx="0"/>
          <a:fillRef idx="0"/>
          <a:effectRef idx="0"/>
          <a:fontRef idx="minor"/>
        </p:style>
      </p:sp>
      <p:pic>
        <p:nvPicPr>
          <p:cNvPr id="528" name="Picture 3" descr=""/>
          <p:cNvPicPr/>
          <p:nvPr/>
        </p:nvPicPr>
        <p:blipFill>
          <a:blip r:embed="rId1"/>
          <a:stretch/>
        </p:blipFill>
        <p:spPr>
          <a:xfrm>
            <a:off x="2171160" y="2619360"/>
            <a:ext cx="7848000" cy="161784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room 2</a:t>
            </a:r>
            <a:endParaRPr b="0" lang="en-US" sz="4000" spc="-1" strike="noStrike">
              <a:latin typeface="Arial"/>
            </a:endParaRPr>
          </a:p>
        </p:txBody>
      </p:sp>
      <p:sp>
        <p:nvSpPr>
          <p:cNvPr id="530"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learn.datacamp.com/projects/558</a:t>
            </a:r>
            <a:r>
              <a:rPr b="0" lang="en-US" sz="2200" spc="-1" strike="noStrike">
                <a:solidFill>
                  <a:srgbClr val="ffffff"/>
                </a:solidFill>
                <a:latin typeface="Corbel"/>
                <a:ea typeface="DejaVu Sans"/>
              </a:rPr>
              <a:t>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3"/>
              </a:rPr>
              <a:t>https://</a:t>
            </a:r>
            <a:r>
              <a:rPr b="0" lang="en-US" sz="2200" spc="-1" strike="noStrike" u="sng">
                <a:solidFill>
                  <a:srgbClr val="6eac1c"/>
                </a:solidFill>
                <a:uFillTx/>
                <a:latin typeface="Corbel"/>
                <a:ea typeface="DejaVu Sans"/>
                <a:hlinkClick r:id="rId4"/>
              </a:rPr>
              <a:t>learn.datacamp.com/courses/supervised-learning-with-scikit-learn</a:t>
            </a:r>
            <a:r>
              <a:rPr b="0" lang="en-US" sz="2200" spc="-1" strike="noStrike">
                <a:solidFill>
                  <a:srgbClr val="ffffff"/>
                </a:solidFill>
                <a:latin typeface="Corbel"/>
                <a:ea typeface="DejaVu Sans"/>
              </a:rPr>
              <a:t>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5"/>
              </a:rPr>
              <a:t>https://</a:t>
            </a:r>
            <a:r>
              <a:rPr b="0" lang="en-US" sz="2200" spc="-1" strike="noStrike" u="sng">
                <a:solidFill>
                  <a:srgbClr val="6eac1c"/>
                </a:solidFill>
                <a:uFillTx/>
                <a:latin typeface="Corbel"/>
                <a:ea typeface="DejaVu Sans"/>
                <a:hlinkClick r:id="rId6"/>
              </a:rPr>
              <a:t>www.datacamp.com/community/tutorials/preprocessing-in-data-science-part-1-centering-scaling-and-knn</a:t>
            </a:r>
            <a:r>
              <a:rPr b="0" lang="en-US" sz="2200" spc="-1" strike="noStrike">
                <a:solidFill>
                  <a:srgbClr val="ffffff"/>
                </a:solidFill>
                <a:latin typeface="Corbel"/>
                <a:ea typeface="DejaVu Sans"/>
              </a:rPr>
              <a:t>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7"/>
              </a:rPr>
              <a:t>https://</a:t>
            </a:r>
            <a:r>
              <a:rPr b="0" lang="en-US" sz="2200" spc="-1" strike="noStrike" u="sng">
                <a:solidFill>
                  <a:srgbClr val="6eac1c"/>
                </a:solidFill>
                <a:uFillTx/>
                <a:latin typeface="Corbel"/>
                <a:ea typeface="DejaVu Sans"/>
                <a:hlinkClick r:id="rId8"/>
              </a:rPr>
              <a:t>www.datacamp.com/community/tutorials/preprocessing-in-data-science-part-2-centering-scaling-and-logistic-regression</a:t>
            </a:r>
            <a:r>
              <a:rPr b="0" lang="en-US" sz="2200" spc="-1" strike="noStrike">
                <a:solidFill>
                  <a:srgbClr val="ffffff"/>
                </a:solidFill>
                <a:latin typeface="Corbel"/>
                <a:ea typeface="DejaVu Sans"/>
              </a:rPr>
              <a:t>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9"/>
              </a:rPr>
              <a:t>https://</a:t>
            </a:r>
            <a:r>
              <a:rPr b="0" lang="en-US" sz="2200" spc="-1" strike="noStrike" u="sng">
                <a:solidFill>
                  <a:srgbClr val="6eac1c"/>
                </a:solidFill>
                <a:uFillTx/>
                <a:latin typeface="Corbel"/>
                <a:ea typeface="DejaVu Sans"/>
                <a:hlinkClick r:id="rId10"/>
              </a:rPr>
              <a:t>www.datacamp.com/community/tutorials/preprocessing-in-data-science-part-3-scaling-synthesized-data</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Shiny experience</a:t>
            </a:r>
            <a:endParaRPr b="0" lang="en-US" sz="4000" spc="-1" strike="noStrike">
              <a:latin typeface="Arial"/>
            </a:endParaRPr>
          </a:p>
        </p:txBody>
      </p:sp>
      <p:sp>
        <p:nvSpPr>
          <p:cNvPr id="532"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https://gallery.shinyapps.io/simple_regression/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Scientific summary</a:t>
            </a:r>
            <a:endParaRPr b="0" lang="en-US" sz="4000" spc="-1" strike="noStrike">
              <a:latin typeface="Arial"/>
            </a:endParaRPr>
          </a:p>
        </p:txBody>
      </p:sp>
      <p:sp>
        <p:nvSpPr>
          <p:cNvPr id="245" name="CustomShape 2"/>
          <p:cNvSpPr/>
          <p:nvPr/>
        </p:nvSpPr>
        <p:spPr>
          <a:xfrm>
            <a:off x="1202760" y="2011680"/>
            <a:ext cx="9782280" cy="4204440"/>
          </a:xfrm>
          <a:prstGeom prst="rect">
            <a:avLst/>
          </a:prstGeom>
          <a:noFill/>
          <a:ln>
            <a:noFill/>
          </a:ln>
        </p:spPr>
        <p:style>
          <a:lnRef idx="0"/>
          <a:fillRef idx="0"/>
          <a:effectRef idx="0"/>
          <a:fontRef idx="minor"/>
        </p:style>
      </p:sp>
      <p:pic>
        <p:nvPicPr>
          <p:cNvPr id="246" name="Picture 3" descr=""/>
          <p:cNvPicPr/>
          <p:nvPr/>
        </p:nvPicPr>
        <p:blipFill>
          <a:blip r:embed="rId1"/>
          <a:stretch/>
        </p:blipFill>
        <p:spPr>
          <a:xfrm>
            <a:off x="1723680" y="2628720"/>
            <a:ext cx="7703640" cy="2277360"/>
          </a:xfrm>
          <a:prstGeom prst="rect">
            <a:avLst/>
          </a:prstGeom>
          <a:ln>
            <a:noFill/>
          </a:ln>
        </p:spPr>
      </p:pic>
      <p:sp>
        <p:nvSpPr>
          <p:cNvPr id="247" name="CustomShape 3"/>
          <p:cNvSpPr/>
          <p:nvPr/>
        </p:nvSpPr>
        <p:spPr>
          <a:xfrm>
            <a:off x="7859880" y="5505120"/>
            <a:ext cx="20451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missing?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Scientific summary</a:t>
            </a:r>
            <a:endParaRPr b="0" lang="en-US" sz="4000" spc="-1" strike="noStrike">
              <a:latin typeface="Arial"/>
            </a:endParaRPr>
          </a:p>
        </p:txBody>
      </p:sp>
      <p:sp>
        <p:nvSpPr>
          <p:cNvPr id="249" name="CustomShape 2"/>
          <p:cNvSpPr/>
          <p:nvPr/>
        </p:nvSpPr>
        <p:spPr>
          <a:xfrm>
            <a:off x="1202760" y="2011680"/>
            <a:ext cx="9782280" cy="4204440"/>
          </a:xfrm>
          <a:prstGeom prst="rect">
            <a:avLst/>
          </a:prstGeom>
          <a:noFill/>
          <a:ln>
            <a:noFill/>
          </a:ln>
        </p:spPr>
        <p:style>
          <a:lnRef idx="0"/>
          <a:fillRef idx="0"/>
          <a:effectRef idx="0"/>
          <a:fontRef idx="minor"/>
        </p:style>
      </p:sp>
      <p:pic>
        <p:nvPicPr>
          <p:cNvPr id="250" name="Picture 3" descr=""/>
          <p:cNvPicPr/>
          <p:nvPr/>
        </p:nvPicPr>
        <p:blipFill>
          <a:blip r:embed="rId1"/>
          <a:stretch/>
        </p:blipFill>
        <p:spPr>
          <a:xfrm>
            <a:off x="1291320" y="2418840"/>
            <a:ext cx="8756640" cy="26179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1202760" y="284040"/>
            <a:ext cx="9782280" cy="1506960"/>
          </a:xfrm>
          <a:prstGeom prst="rect">
            <a:avLst/>
          </a:prstGeom>
          <a:noFill/>
          <a:ln>
            <a:noFill/>
          </a:ln>
        </p:spPr>
        <p:style>
          <a:lnRef idx="0"/>
          <a:fillRef idx="0"/>
          <a:effectRef idx="0"/>
          <a:fontRef idx="minor"/>
        </p:style>
      </p:sp>
      <p:pic>
        <p:nvPicPr>
          <p:cNvPr id="252" name="Content Placeholder 3" descr=""/>
          <p:cNvPicPr/>
          <p:nvPr/>
        </p:nvPicPr>
        <p:blipFill>
          <a:blip r:embed="rId1"/>
          <a:stretch/>
        </p:blipFill>
        <p:spPr>
          <a:xfrm>
            <a:off x="2729880" y="2011320"/>
            <a:ext cx="6729120" cy="42051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1202760" y="284040"/>
            <a:ext cx="9782280" cy="1506960"/>
          </a:xfrm>
          <a:prstGeom prst="rect">
            <a:avLst/>
          </a:prstGeom>
          <a:noFill/>
          <a:ln>
            <a:noFill/>
          </a:ln>
        </p:spPr>
        <p:style>
          <a:lnRef idx="0"/>
          <a:fillRef idx="0"/>
          <a:effectRef idx="0"/>
          <a:fontRef idx="minor"/>
        </p:style>
      </p:sp>
      <p:sp>
        <p:nvSpPr>
          <p:cNvPr id="254" name="CustomShape 2"/>
          <p:cNvSpPr/>
          <p:nvPr/>
        </p:nvSpPr>
        <p:spPr>
          <a:xfrm>
            <a:off x="1202760" y="2011680"/>
            <a:ext cx="9782280" cy="4204440"/>
          </a:xfrm>
          <a:prstGeom prst="rect">
            <a:avLst/>
          </a:prstGeom>
          <a:noFill/>
          <a:ln>
            <a:noFill/>
          </a:ln>
        </p:spPr>
        <p:style>
          <a:lnRef idx="0"/>
          <a:fillRef idx="0"/>
          <a:effectRef idx="0"/>
          <a:fontRef idx="minor"/>
        </p:style>
      </p:sp>
      <p:pic>
        <p:nvPicPr>
          <p:cNvPr id="255" name="Picture 3" descr=""/>
          <p:cNvPicPr/>
          <p:nvPr/>
        </p:nvPicPr>
        <p:blipFill>
          <a:blip r:embed="rId1"/>
          <a:stretch/>
        </p:blipFill>
        <p:spPr>
          <a:xfrm>
            <a:off x="403920" y="1792800"/>
            <a:ext cx="9905760" cy="1455840"/>
          </a:xfrm>
          <a:prstGeom prst="rect">
            <a:avLst/>
          </a:prstGeom>
          <a:ln>
            <a:noFill/>
          </a:ln>
        </p:spPr>
      </p:pic>
      <p:pic>
        <p:nvPicPr>
          <p:cNvPr id="256" name="Content Placeholder 3" descr=""/>
          <p:cNvPicPr/>
          <p:nvPr/>
        </p:nvPicPr>
        <p:blipFill>
          <a:blip r:embed="rId2"/>
          <a:stretch/>
        </p:blipFill>
        <p:spPr>
          <a:xfrm>
            <a:off x="6265800" y="3469320"/>
            <a:ext cx="5055480" cy="31590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Cassie kozyrgov</a:t>
            </a:r>
            <a:endParaRPr b="0" lang="en-US" sz="4000" spc="-1" strike="noStrike">
              <a:latin typeface="Arial"/>
            </a:endParaRPr>
          </a:p>
        </p:txBody>
      </p:sp>
      <p:sp>
        <p:nvSpPr>
          <p:cNvPr id="258" name="CustomShape 2"/>
          <p:cNvSpPr/>
          <p:nvPr/>
        </p:nvSpPr>
        <p:spPr>
          <a:xfrm>
            <a:off x="1202760" y="2011680"/>
            <a:ext cx="9782280" cy="4204440"/>
          </a:xfrm>
          <a:prstGeom prst="rect">
            <a:avLst/>
          </a:prstGeom>
          <a:noFill/>
          <a:ln>
            <a:noFill/>
          </a:ln>
        </p:spPr>
        <p:style>
          <a:lnRef idx="0"/>
          <a:fillRef idx="0"/>
          <a:effectRef idx="0"/>
          <a:fontRef idx="minor"/>
        </p:style>
      </p:sp>
      <p:pic>
        <p:nvPicPr>
          <p:cNvPr id="259" name="Picture 3" descr=""/>
          <p:cNvPicPr/>
          <p:nvPr/>
        </p:nvPicPr>
        <p:blipFill>
          <a:blip r:embed="rId1"/>
          <a:stretch/>
        </p:blipFill>
        <p:spPr>
          <a:xfrm>
            <a:off x="1599840" y="3417840"/>
            <a:ext cx="8988840" cy="13917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1202760" y="284040"/>
            <a:ext cx="9782280" cy="1506960"/>
          </a:xfrm>
          <a:prstGeom prst="rect">
            <a:avLst/>
          </a:prstGeom>
          <a:noFill/>
          <a:ln>
            <a:noFill/>
          </a:ln>
        </p:spPr>
        <p:style>
          <a:lnRef idx="0"/>
          <a:fillRef idx="0"/>
          <a:effectRef idx="0"/>
          <a:fontRef idx="minor"/>
        </p:style>
      </p:sp>
      <p:sp>
        <p:nvSpPr>
          <p:cNvPr id="261" name="CustomShape 2"/>
          <p:cNvSpPr/>
          <p:nvPr/>
        </p:nvSpPr>
        <p:spPr>
          <a:xfrm>
            <a:off x="1202760" y="2011680"/>
            <a:ext cx="9782280" cy="4204440"/>
          </a:xfrm>
          <a:prstGeom prst="rect">
            <a:avLst/>
          </a:prstGeom>
          <a:noFill/>
          <a:ln>
            <a:noFill/>
          </a:ln>
        </p:spPr>
        <p:style>
          <a:lnRef idx="0"/>
          <a:fillRef idx="0"/>
          <a:effectRef idx="0"/>
          <a:fontRef idx="minor"/>
        </p:style>
      </p:sp>
      <p:pic>
        <p:nvPicPr>
          <p:cNvPr id="262" name="Picture 4" descr=""/>
          <p:cNvPicPr/>
          <p:nvPr/>
        </p:nvPicPr>
        <p:blipFill>
          <a:blip r:embed="rId1"/>
          <a:stretch/>
        </p:blipFill>
        <p:spPr>
          <a:xfrm>
            <a:off x="3089160" y="2527920"/>
            <a:ext cx="5455440" cy="3172320"/>
          </a:xfrm>
          <a:prstGeom prst="rect">
            <a:avLst/>
          </a:prstGeom>
          <a:ln>
            <a:noFill/>
          </a:ln>
        </p:spPr>
      </p:pic>
      <p:sp>
        <p:nvSpPr>
          <p:cNvPr id="263" name="CustomShape 3"/>
          <p:cNvSpPr/>
          <p:nvPr/>
        </p:nvSpPr>
        <p:spPr>
          <a:xfrm>
            <a:off x="8057520" y="6252120"/>
            <a:ext cx="46314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Randomizaion Not always possible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Welcome to multivariate regression</a:t>
            </a:r>
            <a:endParaRPr b="0" lang="en-US" sz="4000" spc="-1" strike="noStrike">
              <a:latin typeface="Arial"/>
            </a:endParaRPr>
          </a:p>
        </p:txBody>
      </p:sp>
      <p:sp>
        <p:nvSpPr>
          <p:cNvPr id="265" name="CustomShape 2"/>
          <p:cNvSpPr/>
          <p:nvPr/>
        </p:nvSpPr>
        <p:spPr>
          <a:xfrm>
            <a:off x="1202760" y="2011680"/>
            <a:ext cx="9782280" cy="4204440"/>
          </a:xfrm>
          <a:prstGeom prst="rect">
            <a:avLst/>
          </a:prstGeom>
          <a:noFill/>
          <a:ln>
            <a:noFill/>
          </a:ln>
        </p:spPr>
        <p:style>
          <a:lnRef idx="0"/>
          <a:fillRef idx="0"/>
          <a:effectRef idx="0"/>
          <a:fontRef idx="minor"/>
        </p:style>
      </p:sp>
      <p:pic>
        <p:nvPicPr>
          <p:cNvPr id="266" name="Picture 4" descr=""/>
          <p:cNvPicPr/>
          <p:nvPr/>
        </p:nvPicPr>
        <p:blipFill>
          <a:blip r:embed="rId1"/>
          <a:stretch/>
        </p:blipFill>
        <p:spPr>
          <a:xfrm>
            <a:off x="2773080" y="2566440"/>
            <a:ext cx="5769000" cy="24786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choose? </a:t>
            </a:r>
            <a:endParaRPr b="0" lang="en-US" sz="4000" spc="-1" strike="noStrike">
              <a:latin typeface="Arial"/>
            </a:endParaRPr>
          </a:p>
        </p:txBody>
      </p:sp>
      <p:sp>
        <p:nvSpPr>
          <p:cNvPr id="268" name="CustomShape 2"/>
          <p:cNvSpPr/>
          <p:nvPr/>
        </p:nvSpPr>
        <p:spPr>
          <a:xfrm>
            <a:off x="1202760" y="2011680"/>
            <a:ext cx="9782280" cy="4204440"/>
          </a:xfrm>
          <a:prstGeom prst="rect">
            <a:avLst/>
          </a:prstGeom>
          <a:noFill/>
          <a:ln>
            <a:noFill/>
          </a:ln>
        </p:spPr>
        <p:style>
          <a:lnRef idx="0"/>
          <a:fillRef idx="0"/>
          <a:effectRef idx="0"/>
          <a:fontRef idx="minor"/>
        </p:style>
      </p:sp>
      <p:pic>
        <p:nvPicPr>
          <p:cNvPr id="269" name="" descr=""/>
          <p:cNvPicPr/>
          <p:nvPr/>
        </p:nvPicPr>
        <p:blipFill>
          <a:blip r:embed="rId1"/>
          <a:stretch/>
        </p:blipFill>
        <p:spPr>
          <a:xfrm>
            <a:off x="274320" y="2246400"/>
            <a:ext cx="11543400" cy="39708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Which model?</a:t>
            </a:r>
            <a:endParaRPr b="0" lang="en-US" sz="4000" spc="-1" strike="noStrike">
              <a:latin typeface="Arial"/>
            </a:endParaRPr>
          </a:p>
        </p:txBody>
      </p:sp>
      <p:sp>
        <p:nvSpPr>
          <p:cNvPr id="271" name="CustomShape 2"/>
          <p:cNvSpPr/>
          <p:nvPr/>
        </p:nvSpPr>
        <p:spPr>
          <a:xfrm>
            <a:off x="1202760" y="2011680"/>
            <a:ext cx="9782280" cy="4204440"/>
          </a:xfrm>
          <a:prstGeom prst="rect">
            <a:avLst/>
          </a:prstGeom>
          <a:noFill/>
          <a:ln>
            <a:noFill/>
          </a:ln>
        </p:spPr>
        <p:style>
          <a:lnRef idx="0"/>
          <a:fillRef idx="0"/>
          <a:effectRef idx="0"/>
          <a:fontRef idx="minor"/>
        </p:style>
      </p:sp>
      <p:pic>
        <p:nvPicPr>
          <p:cNvPr id="272" name="Picture 4_1" descr=""/>
          <p:cNvPicPr/>
          <p:nvPr/>
        </p:nvPicPr>
        <p:blipFill>
          <a:blip r:embed="rId1"/>
          <a:stretch/>
        </p:blipFill>
        <p:spPr>
          <a:xfrm>
            <a:off x="83880" y="1574280"/>
            <a:ext cx="12020400" cy="4423320"/>
          </a:xfrm>
          <a:prstGeom prst="rect">
            <a:avLst/>
          </a:prstGeom>
          <a:ln>
            <a:noFill/>
          </a:ln>
        </p:spPr>
      </p:pic>
      <p:sp>
        <p:nvSpPr>
          <p:cNvPr id="273" name="CustomShape 3"/>
          <p:cNvSpPr/>
          <p:nvPr/>
        </p:nvSpPr>
        <p:spPr>
          <a:xfrm>
            <a:off x="8565120" y="6436800"/>
            <a:ext cx="3639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Risk dictates chemo cycles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215"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Correlation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Linear regression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Logistic regression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Project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it safe?</a:t>
            </a:r>
            <a:endParaRPr b="0" lang="en-US" sz="4000" spc="-1" strike="noStrike">
              <a:latin typeface="Arial"/>
            </a:endParaRPr>
          </a:p>
        </p:txBody>
      </p:sp>
      <p:sp>
        <p:nvSpPr>
          <p:cNvPr id="275" name="CustomShape 2"/>
          <p:cNvSpPr/>
          <p:nvPr/>
        </p:nvSpPr>
        <p:spPr>
          <a:xfrm>
            <a:off x="1202760" y="2011680"/>
            <a:ext cx="9782280" cy="4204440"/>
          </a:xfrm>
          <a:prstGeom prst="rect">
            <a:avLst/>
          </a:prstGeom>
          <a:noFill/>
          <a:ln>
            <a:noFill/>
          </a:ln>
        </p:spPr>
        <p:style>
          <a:lnRef idx="0"/>
          <a:fillRef idx="0"/>
          <a:effectRef idx="0"/>
          <a:fontRef idx="minor"/>
        </p:style>
      </p:sp>
      <p:pic>
        <p:nvPicPr>
          <p:cNvPr id="276" name="Picture 3_2" descr=""/>
          <p:cNvPicPr/>
          <p:nvPr/>
        </p:nvPicPr>
        <p:blipFill>
          <a:blip r:embed="rId1"/>
          <a:stretch/>
        </p:blipFill>
        <p:spPr>
          <a:xfrm>
            <a:off x="214560" y="2567160"/>
            <a:ext cx="11759040" cy="32950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Anything wrong?</a:t>
            </a:r>
            <a:endParaRPr b="0" lang="en-US" sz="4000" spc="-1" strike="noStrike">
              <a:latin typeface="Arial"/>
            </a:endParaRPr>
          </a:p>
        </p:txBody>
      </p:sp>
      <p:sp>
        <p:nvSpPr>
          <p:cNvPr id="278" name="CustomShape 2"/>
          <p:cNvSpPr/>
          <p:nvPr/>
        </p:nvSpPr>
        <p:spPr>
          <a:xfrm>
            <a:off x="1202760" y="2011680"/>
            <a:ext cx="9782280" cy="4204440"/>
          </a:xfrm>
          <a:prstGeom prst="rect">
            <a:avLst/>
          </a:prstGeom>
          <a:noFill/>
          <a:ln>
            <a:noFill/>
          </a:ln>
        </p:spPr>
        <p:style>
          <a:lnRef idx="0"/>
          <a:fillRef idx="0"/>
          <a:effectRef idx="0"/>
          <a:fontRef idx="minor"/>
        </p:style>
      </p:sp>
      <p:pic>
        <p:nvPicPr>
          <p:cNvPr id="279" name="Picture 3_0" descr=""/>
          <p:cNvPicPr/>
          <p:nvPr/>
        </p:nvPicPr>
        <p:blipFill>
          <a:blip r:embed="rId1"/>
          <a:stretch/>
        </p:blipFill>
        <p:spPr>
          <a:xfrm>
            <a:off x="489600" y="2633400"/>
            <a:ext cx="11210760" cy="15890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A/B testing Project </a:t>
            </a:r>
            <a:endParaRPr b="0" lang="en-US" sz="4000" spc="-1" strike="noStrike">
              <a:latin typeface="Arial"/>
            </a:endParaRPr>
          </a:p>
        </p:txBody>
      </p:sp>
      <p:sp>
        <p:nvSpPr>
          <p:cNvPr id="281" name="CustomShape 2"/>
          <p:cNvSpPr/>
          <p:nvPr/>
        </p:nvSpPr>
        <p:spPr>
          <a:xfrm>
            <a:off x="1202760" y="2011680"/>
            <a:ext cx="9782280" cy="4204440"/>
          </a:xfrm>
          <a:prstGeom prst="rect">
            <a:avLst/>
          </a:prstGeom>
          <a:noFill/>
          <a:ln>
            <a:noFill/>
          </a:ln>
        </p:spPr>
        <p:style>
          <a:lnRef idx="0"/>
          <a:fillRef idx="0"/>
          <a:effectRef idx="0"/>
          <a:fontRef idx="minor"/>
        </p:style>
      </p:sp>
      <p:pic>
        <p:nvPicPr>
          <p:cNvPr id="282" name="Picture 3" descr=""/>
          <p:cNvPicPr/>
          <p:nvPr/>
        </p:nvPicPr>
        <p:blipFill>
          <a:blip r:embed="rId1"/>
          <a:stretch/>
        </p:blipFill>
        <p:spPr>
          <a:xfrm>
            <a:off x="1342080" y="2439720"/>
            <a:ext cx="2905560" cy="3005640"/>
          </a:xfrm>
          <a:prstGeom prst="rect">
            <a:avLst/>
          </a:prstGeom>
          <a:ln>
            <a:noFill/>
          </a:ln>
        </p:spPr>
      </p:pic>
      <p:pic>
        <p:nvPicPr>
          <p:cNvPr id="283" name="Picture 4" descr=""/>
          <p:cNvPicPr/>
          <p:nvPr/>
        </p:nvPicPr>
        <p:blipFill>
          <a:blip r:embed="rId2"/>
          <a:stretch/>
        </p:blipFill>
        <p:spPr>
          <a:xfrm>
            <a:off x="4917960" y="2689200"/>
            <a:ext cx="3069720" cy="18208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Part II - A/B Test</a:t>
            </a:r>
            <a:endParaRPr b="0" lang="en-US" sz="4000" spc="-1" strike="noStrike">
              <a:latin typeface="Arial"/>
            </a:endParaRPr>
          </a:p>
        </p:txBody>
      </p:sp>
      <p:sp>
        <p:nvSpPr>
          <p:cNvPr id="285"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1" lang="en-US" sz="2400" spc="-1" strike="noStrike">
                <a:solidFill>
                  <a:srgbClr val="ffffff"/>
                </a:solidFill>
                <a:latin typeface="Corbel"/>
                <a:ea typeface="DejaVu Sans"/>
              </a:rPr>
              <a:t>state your hypothesis</a:t>
            </a:r>
            <a:endParaRPr b="0" lang="en-US" sz="2400" spc="-1" strike="noStrike">
              <a:latin typeface="Arial"/>
            </a:endParaRPr>
          </a:p>
          <a:p>
            <a:pPr>
              <a:lnSpc>
                <a:spcPct val="90000"/>
              </a:lnSpc>
              <a:spcBef>
                <a:spcPts val="1199"/>
              </a:spcBef>
              <a:spcAft>
                <a:spcPts val="201"/>
              </a:spcAft>
            </a:pPr>
            <a:endParaRPr b="0" lang="en-US" sz="2400" spc="-1" strike="noStrike">
              <a:latin typeface="Arial"/>
            </a:endParaRPr>
          </a:p>
        </p:txBody>
      </p:sp>
      <p:pic>
        <p:nvPicPr>
          <p:cNvPr id="286" name="Picture 4" descr=""/>
          <p:cNvPicPr/>
          <p:nvPr/>
        </p:nvPicPr>
        <p:blipFill>
          <a:blip r:embed="rId1"/>
          <a:stretch/>
        </p:blipFill>
        <p:spPr>
          <a:xfrm>
            <a:off x="571320" y="3560040"/>
            <a:ext cx="11316600" cy="672840"/>
          </a:xfrm>
          <a:prstGeom prst="rect">
            <a:avLst/>
          </a:prstGeom>
          <a:ln>
            <a:noFill/>
          </a:ln>
        </p:spPr>
      </p:pic>
      <p:pic>
        <p:nvPicPr>
          <p:cNvPr id="287" name="Picture 5" descr=""/>
          <p:cNvPicPr/>
          <p:nvPr/>
        </p:nvPicPr>
        <p:blipFill>
          <a:blip r:embed="rId2"/>
          <a:stretch/>
        </p:blipFill>
        <p:spPr>
          <a:xfrm>
            <a:off x="885600" y="4649760"/>
            <a:ext cx="10900440" cy="723960"/>
          </a:xfrm>
          <a:prstGeom prst="rect">
            <a:avLst/>
          </a:prstGeom>
          <a:ln>
            <a:noFill/>
          </a:ln>
        </p:spPr>
      </p:pic>
      <p:pic>
        <p:nvPicPr>
          <p:cNvPr id="288" name="Picture 6" descr=""/>
          <p:cNvPicPr/>
          <p:nvPr/>
        </p:nvPicPr>
        <p:blipFill>
          <a:blip r:embed="rId3"/>
          <a:stretch/>
        </p:blipFill>
        <p:spPr>
          <a:xfrm>
            <a:off x="700200" y="5990040"/>
            <a:ext cx="11058480" cy="625680"/>
          </a:xfrm>
          <a:prstGeom prst="rect">
            <a:avLst/>
          </a:prstGeom>
          <a:ln>
            <a:noFill/>
          </a:ln>
        </p:spPr>
      </p:pic>
      <p:pic>
        <p:nvPicPr>
          <p:cNvPr id="289" name="Picture 3" descr=""/>
          <p:cNvPicPr/>
          <p:nvPr/>
        </p:nvPicPr>
        <p:blipFill>
          <a:blip r:embed="rId4"/>
          <a:stretch/>
        </p:blipFill>
        <p:spPr>
          <a:xfrm>
            <a:off x="700200" y="2477880"/>
            <a:ext cx="6542640" cy="8175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Part III - A regression approach</a:t>
            </a:r>
            <a:endParaRPr b="0" lang="en-US" sz="4000" spc="-1" strike="noStrike">
              <a:latin typeface="Arial"/>
            </a:endParaRPr>
          </a:p>
        </p:txBody>
      </p:sp>
      <p:sp>
        <p:nvSpPr>
          <p:cNvPr id="291" name="CustomShape 2"/>
          <p:cNvSpPr/>
          <p:nvPr/>
        </p:nvSpPr>
        <p:spPr>
          <a:xfrm>
            <a:off x="1202760" y="2011680"/>
            <a:ext cx="9782280" cy="4204440"/>
          </a:xfrm>
          <a:prstGeom prst="rect">
            <a:avLst/>
          </a:prstGeom>
          <a:noFill/>
          <a:ln>
            <a:noFill/>
          </a:ln>
        </p:spPr>
        <p:style>
          <a:lnRef idx="0"/>
          <a:fillRef idx="0"/>
          <a:effectRef idx="0"/>
          <a:fontRef idx="minor"/>
        </p:style>
      </p:sp>
      <p:pic>
        <p:nvPicPr>
          <p:cNvPr id="292" name="Picture 3" descr=""/>
          <p:cNvPicPr/>
          <p:nvPr/>
        </p:nvPicPr>
        <p:blipFill>
          <a:blip r:embed="rId1"/>
          <a:stretch/>
        </p:blipFill>
        <p:spPr>
          <a:xfrm>
            <a:off x="1598040" y="2236680"/>
            <a:ext cx="2076480" cy="514080"/>
          </a:xfrm>
          <a:prstGeom prst="rect">
            <a:avLst/>
          </a:prstGeom>
          <a:ln>
            <a:noFill/>
          </a:ln>
        </p:spPr>
      </p:pic>
      <p:pic>
        <p:nvPicPr>
          <p:cNvPr id="293" name="Picture 4" descr=""/>
          <p:cNvPicPr/>
          <p:nvPr/>
        </p:nvPicPr>
        <p:blipFill>
          <a:blip r:embed="rId2"/>
          <a:stretch/>
        </p:blipFill>
        <p:spPr>
          <a:xfrm>
            <a:off x="937080" y="3370320"/>
            <a:ext cx="5476320" cy="494640"/>
          </a:xfrm>
          <a:prstGeom prst="rect">
            <a:avLst/>
          </a:prstGeom>
          <a:ln>
            <a:noFill/>
          </a:ln>
        </p:spPr>
      </p:pic>
      <p:pic>
        <p:nvPicPr>
          <p:cNvPr id="294" name="Picture 5" descr=""/>
          <p:cNvPicPr/>
          <p:nvPr/>
        </p:nvPicPr>
        <p:blipFill>
          <a:blip r:embed="rId3"/>
          <a:stretch/>
        </p:blipFill>
        <p:spPr>
          <a:xfrm>
            <a:off x="4202280" y="6378120"/>
            <a:ext cx="2664720" cy="437040"/>
          </a:xfrm>
          <a:prstGeom prst="rect">
            <a:avLst/>
          </a:prstGeom>
          <a:ln>
            <a:noFill/>
          </a:ln>
        </p:spPr>
      </p:pic>
      <p:pic>
        <p:nvPicPr>
          <p:cNvPr id="295" name="Picture 7" descr=""/>
          <p:cNvPicPr/>
          <p:nvPr/>
        </p:nvPicPr>
        <p:blipFill>
          <a:blip r:embed="rId4"/>
          <a:stretch/>
        </p:blipFill>
        <p:spPr>
          <a:xfrm>
            <a:off x="694440" y="4663440"/>
            <a:ext cx="5719320" cy="453960"/>
          </a:xfrm>
          <a:prstGeom prst="rect">
            <a:avLst/>
          </a:prstGeom>
          <a:ln>
            <a:noFill/>
          </a:ln>
        </p:spPr>
      </p:pic>
      <p:pic>
        <p:nvPicPr>
          <p:cNvPr id="296" name="Picture 8" descr=""/>
          <p:cNvPicPr/>
          <p:nvPr/>
        </p:nvPicPr>
        <p:blipFill>
          <a:blip r:embed="rId5"/>
          <a:stretch/>
        </p:blipFill>
        <p:spPr>
          <a:xfrm>
            <a:off x="694440" y="5590800"/>
            <a:ext cx="6523560" cy="4363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room1</a:t>
            </a:r>
            <a:endParaRPr b="0" lang="en-US" sz="4000" spc="-1" strike="noStrike">
              <a:latin typeface="Arial"/>
            </a:endParaRPr>
          </a:p>
        </p:txBody>
      </p:sp>
      <p:sp>
        <p:nvSpPr>
          <p:cNvPr id="298"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a:t>
            </a:r>
            <a:r>
              <a:rPr b="0" lang="en-US" sz="2200" spc="-1" strike="noStrike" u="sng">
                <a:solidFill>
                  <a:srgbClr val="6eac1c"/>
                </a:solidFill>
                <a:uFillTx/>
                <a:latin typeface="Corbel"/>
                <a:ea typeface="DejaVu Sans"/>
                <a:hlinkClick r:id="rId3"/>
              </a:rPr>
              <a:t>campus.datacamp.com/courses/introduction-to-python-de9bedd8-983f-4a5b-a614-3d01d76e614e/testing?ex=2</a:t>
            </a:r>
            <a:r>
              <a:rPr b="0" lang="en-US" sz="2200" spc="-1" strike="noStrike" u="sng">
                <a:solidFill>
                  <a:srgbClr val="ffffff"/>
                </a:solidFill>
                <a:uFillTx/>
                <a:latin typeface="Corbel"/>
                <a:ea typeface="DejaVu Sans"/>
              </a:rPr>
              <a:t>    Z test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ffffff"/>
                </a:solidFill>
                <a:uFillTx/>
                <a:latin typeface="Corbel"/>
                <a:ea typeface="DejaVu Sans"/>
              </a:rPr>
              <a:t>[typo in alternative hypothesis exercise – t test instead of Z test)</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tabLst>
                <a:tab algn="l" pos="0"/>
              </a:tabLst>
            </a:pPr>
            <a:r>
              <a:rPr b="0" lang="en-US" sz="2200" spc="-1" strike="noStrike" u="sng">
                <a:solidFill>
                  <a:srgbClr val="6eac1c"/>
                </a:solidFill>
                <a:uFillTx/>
                <a:latin typeface="Corbel"/>
                <a:ea typeface="DejaVu Sans"/>
                <a:hlinkClick r:id="rId4"/>
              </a:rPr>
              <a:t>https</a:t>
            </a:r>
            <a:r>
              <a:rPr b="0" lang="en-US" sz="2200" spc="-1" strike="noStrike" u="sng">
                <a:solidFill>
                  <a:srgbClr val="6eac1c"/>
                </a:solidFill>
                <a:uFillTx/>
                <a:latin typeface="Corbel"/>
                <a:ea typeface="DejaVu Sans"/>
                <a:hlinkClick r:id="rId5"/>
              </a:rPr>
              <a:t>://</a:t>
            </a:r>
            <a:r>
              <a:rPr b="0" lang="en-US" sz="2200" spc="-1" strike="noStrike" u="sng">
                <a:solidFill>
                  <a:srgbClr val="6eac1c"/>
                </a:solidFill>
                <a:uFillTx/>
                <a:latin typeface="Corbel"/>
                <a:ea typeface="DejaVu Sans"/>
                <a:hlinkClick r:id="rId6"/>
              </a:rPr>
              <a:t>campus.datacamp.com/courses/introduction-to-python-de9bedd8-983f-4a5b-a614-3d01d76e614e/67436?ex=1</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Dataset description: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7"/>
              </a:rPr>
              <a:t>https://</a:t>
            </a:r>
            <a:r>
              <a:rPr b="0" lang="en-US" sz="2200" spc="-1" strike="noStrike" u="sng">
                <a:solidFill>
                  <a:srgbClr val="6eac1c"/>
                </a:solidFill>
                <a:uFillTx/>
                <a:latin typeface="Corbel"/>
                <a:ea typeface="DejaVu Sans"/>
                <a:hlinkClick r:id="rId8"/>
              </a:rPr>
              <a:t>stat.ethz.ch/R-manual/R-devel/library/datasets/html/mtcars.html</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demo</a:t>
            </a:r>
            <a:endParaRPr b="0" lang="en-US" sz="4000" spc="-1" strike="noStrike">
              <a:latin typeface="Arial"/>
            </a:endParaRPr>
          </a:p>
        </p:txBody>
      </p:sp>
      <p:sp>
        <p:nvSpPr>
          <p:cNvPr id="300" name="CustomShape 2"/>
          <p:cNvSpPr/>
          <p:nvPr/>
        </p:nvSpPr>
        <p:spPr>
          <a:xfrm>
            <a:off x="1202760" y="2011680"/>
            <a:ext cx="9782280" cy="4204440"/>
          </a:xfrm>
          <a:prstGeom prst="rect">
            <a:avLst/>
          </a:prstGeom>
          <a:noFill/>
          <a:ln>
            <a:noFill/>
          </a:ln>
        </p:spPr>
        <p:style>
          <a:lnRef idx="0"/>
          <a:fillRef idx="0"/>
          <a:effectRef idx="0"/>
          <a:fontRef idx="minor"/>
        </p:style>
      </p:sp>
      <p:pic>
        <p:nvPicPr>
          <p:cNvPr id="301" name="Picture 3_1" descr=""/>
          <p:cNvPicPr/>
          <p:nvPr/>
        </p:nvPicPr>
        <p:blipFill>
          <a:blip r:embed="rId1"/>
          <a:stretch/>
        </p:blipFill>
        <p:spPr>
          <a:xfrm>
            <a:off x="955440" y="2131200"/>
            <a:ext cx="10277280" cy="40849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 descr=""/>
          <p:cNvPicPr/>
          <p:nvPr/>
        </p:nvPicPr>
        <p:blipFill>
          <a:blip r:embed="rId1"/>
          <a:stretch/>
        </p:blipFill>
        <p:spPr>
          <a:xfrm>
            <a:off x="1136520" y="2468880"/>
            <a:ext cx="4440960" cy="3976920"/>
          </a:xfrm>
          <a:prstGeom prst="rect">
            <a:avLst/>
          </a:prstGeom>
          <a:ln>
            <a:noFill/>
          </a:ln>
        </p:spPr>
      </p:pic>
      <p:sp>
        <p:nvSpPr>
          <p:cNvPr id="303"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Interaction</a:t>
            </a:r>
            <a:endParaRPr b="0" lang="en-US" sz="4400" spc="-1" strike="noStrike">
              <a:latin typeface="Arial"/>
            </a:endParaRPr>
          </a:p>
        </p:txBody>
      </p:sp>
      <p:sp>
        <p:nvSpPr>
          <p:cNvPr id="304" name="CustomShape 2"/>
          <p:cNvSpPr/>
          <p:nvPr/>
        </p:nvSpPr>
        <p:spPr>
          <a:xfrm>
            <a:off x="6231960" y="1604520"/>
            <a:ext cx="5353920" cy="3976920"/>
          </a:xfrm>
          <a:prstGeom prst="rect">
            <a:avLst/>
          </a:prstGeom>
          <a:noFill/>
          <a:ln>
            <a:noFill/>
          </a:ln>
        </p:spPr>
        <p:style>
          <a:lnRef idx="0"/>
          <a:fillRef idx="0"/>
          <a:effectRef idx="0"/>
          <a:fontRef idx="minor"/>
        </p:style>
        <p:txBody>
          <a:bodyPr lIns="0" rIns="0" tIns="0" bIns="0">
            <a:normAutofit/>
          </a:bodyPr>
          <a:p>
            <a:pPr marL="432000" indent="-323640" algn="ctr">
              <a:lnSpc>
                <a:spcPct val="100000"/>
              </a:lnSpc>
              <a:spcBef>
                <a:spcPts val="1417"/>
              </a:spcBef>
              <a:buClr>
                <a:srgbClr val="000000"/>
              </a:buClr>
              <a:buSzPct val="45000"/>
              <a:buFont typeface="Wingdings" charset="2"/>
              <a:buChar char=""/>
            </a:pPr>
            <a:r>
              <a:rPr b="0" lang="en-US" sz="3200" spc="-1" strike="noStrike">
                <a:latin typeface="Arial"/>
              </a:rPr>
              <a:t>GLM Part 6: Interaction effects: How to interpret and identify them - YouTube</a:t>
            </a:r>
            <a:br/>
            <a:r>
              <a:rPr b="0" lang="en-US" sz="3200" spc="-1" strike="noStrike" u="sng">
                <a:solidFill>
                  <a:srgbClr val="6eac1c"/>
                </a:solidFill>
                <a:uFillTx/>
                <a:latin typeface="Arial"/>
                <a:hlinkClick r:id="rId2"/>
              </a:rPr>
              <a:t>https://www.youtube.com/watch?v=3CCkeFShB3U</a:t>
            </a:r>
            <a:r>
              <a:rPr b="0" lang="en-US" sz="3200" spc="-1" strike="noStrike">
                <a:solidFill>
                  <a:srgbClr val="6eac1c"/>
                </a:solidFill>
                <a:latin typeface="Arial"/>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 descr=""/>
          <p:cNvPicPr/>
          <p:nvPr/>
        </p:nvPicPr>
        <p:blipFill>
          <a:blip r:embed="rId1"/>
          <a:stretch/>
        </p:blipFill>
        <p:spPr>
          <a:xfrm>
            <a:off x="5120640" y="2491200"/>
            <a:ext cx="4541040" cy="43660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 name="" descr=""/>
          <p:cNvPicPr/>
          <p:nvPr/>
        </p:nvPicPr>
        <p:blipFill>
          <a:blip r:embed="rId1"/>
          <a:stretch/>
        </p:blipFill>
        <p:spPr>
          <a:xfrm>
            <a:off x="5029200" y="2511000"/>
            <a:ext cx="5051160" cy="43462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 we need regression?</a:t>
            </a:r>
            <a:endParaRPr b="0" lang="en-US" sz="4000" spc="-1" strike="noStrike">
              <a:latin typeface="Arial"/>
            </a:endParaRPr>
          </a:p>
        </p:txBody>
      </p:sp>
      <p:sp>
        <p:nvSpPr>
          <p:cNvPr id="217"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Correlation is not enough ? </a:t>
            </a:r>
            <a:endParaRPr b="0" lang="en-US" sz="2200" spc="-1" strike="noStrike">
              <a:latin typeface="Arial"/>
            </a:endParaRPr>
          </a:p>
        </p:txBody>
      </p:sp>
      <p:pic>
        <p:nvPicPr>
          <p:cNvPr id="218" name="" descr=""/>
          <p:cNvPicPr/>
          <p:nvPr/>
        </p:nvPicPr>
        <p:blipFill>
          <a:blip r:embed="rId1"/>
          <a:stretch/>
        </p:blipFill>
        <p:spPr>
          <a:xfrm>
            <a:off x="3657600" y="2468880"/>
            <a:ext cx="4205520" cy="42055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7" name="" descr=""/>
          <p:cNvPicPr/>
          <p:nvPr/>
        </p:nvPicPr>
        <p:blipFill>
          <a:blip r:embed="rId1"/>
          <a:stretch/>
        </p:blipFill>
        <p:spPr>
          <a:xfrm>
            <a:off x="4663440" y="2035440"/>
            <a:ext cx="4956120" cy="48218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 descr=""/>
          <p:cNvPicPr/>
          <p:nvPr/>
        </p:nvPicPr>
        <p:blipFill>
          <a:blip r:embed="rId1"/>
          <a:stretch/>
        </p:blipFill>
        <p:spPr>
          <a:xfrm>
            <a:off x="1576440" y="2714760"/>
            <a:ext cx="9038520" cy="14281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 descr=""/>
          <p:cNvPicPr/>
          <p:nvPr/>
        </p:nvPicPr>
        <p:blipFill>
          <a:blip r:embed="rId1"/>
          <a:stretch/>
        </p:blipFill>
        <p:spPr>
          <a:xfrm>
            <a:off x="1909800" y="2871720"/>
            <a:ext cx="8371800" cy="11138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 descr=""/>
          <p:cNvPicPr/>
          <p:nvPr/>
        </p:nvPicPr>
        <p:blipFill>
          <a:blip r:embed="rId1"/>
          <a:stretch/>
        </p:blipFill>
        <p:spPr>
          <a:xfrm>
            <a:off x="1905120" y="2971800"/>
            <a:ext cx="8381160" cy="91368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 descr=""/>
          <p:cNvPicPr/>
          <p:nvPr/>
        </p:nvPicPr>
        <p:blipFill>
          <a:blip r:embed="rId1"/>
          <a:stretch/>
        </p:blipFill>
        <p:spPr>
          <a:xfrm>
            <a:off x="2228760" y="2772000"/>
            <a:ext cx="7733520" cy="13136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 descr=""/>
          <p:cNvPicPr/>
          <p:nvPr/>
        </p:nvPicPr>
        <p:blipFill>
          <a:blip r:embed="rId1"/>
          <a:stretch/>
        </p:blipFill>
        <p:spPr>
          <a:xfrm>
            <a:off x="961920" y="1524240"/>
            <a:ext cx="10267200" cy="380916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Another point of view</a:t>
            </a:r>
            <a:endParaRPr b="0" lang="en-US" sz="4000" spc="-1" strike="noStrike">
              <a:latin typeface="Arial"/>
            </a:endParaRPr>
          </a:p>
        </p:txBody>
      </p:sp>
      <p:sp>
        <p:nvSpPr>
          <p:cNvPr id="314"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Welcome to machine learning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 descr=""/>
          <p:cNvPicPr/>
          <p:nvPr/>
        </p:nvPicPr>
        <p:blipFill>
          <a:blip r:embed="rId1"/>
          <a:stretch/>
        </p:blipFill>
        <p:spPr>
          <a:xfrm>
            <a:off x="2419920" y="1604520"/>
            <a:ext cx="7349760" cy="3976200"/>
          </a:xfrm>
          <a:prstGeom prst="rect">
            <a:avLst/>
          </a:prstGeom>
          <a:ln>
            <a:noFill/>
          </a:ln>
        </p:spPr>
      </p:pic>
      <p:sp>
        <p:nvSpPr>
          <p:cNvPr id="316"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4400" spc="-1" strike="noStrike">
                <a:solidFill>
                  <a:srgbClr val="000000"/>
                </a:solidFill>
                <a:latin typeface="Arial"/>
                <a:ea typeface="DejaVu Sans"/>
              </a:rPr>
              <a:t>adrian olszewski Linkedin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 descr=""/>
          <p:cNvPicPr/>
          <p:nvPr/>
        </p:nvPicPr>
        <p:blipFill>
          <a:blip r:embed="rId1"/>
          <a:stretch/>
        </p:blipFill>
        <p:spPr>
          <a:xfrm>
            <a:off x="2950560" y="2011320"/>
            <a:ext cx="6286320" cy="4204440"/>
          </a:xfrm>
          <a:prstGeom prst="rect">
            <a:avLst/>
          </a:prstGeom>
          <a:ln>
            <a:noFill/>
          </a:ln>
        </p:spPr>
      </p:pic>
      <p:sp>
        <p:nvSpPr>
          <p:cNvPr id="318" name="CustomShape 1"/>
          <p:cNvSpPr/>
          <p:nvPr/>
        </p:nvSpPr>
        <p:spPr>
          <a:xfrm>
            <a:off x="1202760" y="284040"/>
            <a:ext cx="9782280" cy="150696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ffffff"/>
                </a:solidFill>
                <a:latin typeface="Corbel"/>
                <a:ea typeface="DejaVu Sans"/>
              </a:rPr>
              <a:t>Matt shotwell presentation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regression</a:t>
            </a:r>
            <a:endParaRPr b="0" lang="en-US" sz="4000" spc="-1" strike="noStrike">
              <a:latin typeface="Arial"/>
            </a:endParaRPr>
          </a:p>
        </p:txBody>
      </p:sp>
      <p:sp>
        <p:nvSpPr>
          <p:cNvPr id="320" name="CustomShape 2"/>
          <p:cNvSpPr/>
          <p:nvPr/>
        </p:nvSpPr>
        <p:spPr>
          <a:xfrm>
            <a:off x="1202760" y="2011680"/>
            <a:ext cx="9782280" cy="4204440"/>
          </a:xfrm>
          <a:prstGeom prst="rect">
            <a:avLst/>
          </a:prstGeom>
          <a:noFill/>
          <a:ln>
            <a:noFill/>
          </a:ln>
        </p:spPr>
        <p:style>
          <a:lnRef idx="0"/>
          <a:fillRef idx="0"/>
          <a:effectRef idx="0"/>
          <a:fontRef idx="minor"/>
        </p:style>
      </p:sp>
      <p:pic>
        <p:nvPicPr>
          <p:cNvPr id="321" name="Picture 3" descr=""/>
          <p:cNvPicPr/>
          <p:nvPr/>
        </p:nvPicPr>
        <p:blipFill>
          <a:blip r:embed="rId1"/>
          <a:stretch/>
        </p:blipFill>
        <p:spPr>
          <a:xfrm>
            <a:off x="834840" y="2004120"/>
            <a:ext cx="10150200" cy="47808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Storks Deliver Babies (p  0.008)</a:t>
            </a:r>
            <a:endParaRPr b="0" lang="en-US" sz="4000" spc="-1" strike="noStrike">
              <a:latin typeface="Arial"/>
            </a:endParaRPr>
          </a:p>
        </p:txBody>
      </p:sp>
      <p:pic>
        <p:nvPicPr>
          <p:cNvPr id="220" name="Content Placeholder 3" descr=""/>
          <p:cNvPicPr/>
          <p:nvPr/>
        </p:nvPicPr>
        <p:blipFill>
          <a:blip r:embed="rId1"/>
          <a:stretch/>
        </p:blipFill>
        <p:spPr>
          <a:xfrm>
            <a:off x="5171400" y="2881440"/>
            <a:ext cx="1846080" cy="2465280"/>
          </a:xfrm>
          <a:prstGeom prst="rect">
            <a:avLst/>
          </a:prstGeom>
          <a:ln>
            <a:noFill/>
          </a:ln>
        </p:spPr>
      </p:pic>
      <p:pic>
        <p:nvPicPr>
          <p:cNvPr id="221" name="Picture 4" descr=""/>
          <p:cNvPicPr/>
          <p:nvPr/>
        </p:nvPicPr>
        <p:blipFill>
          <a:blip r:embed="rId2"/>
          <a:stretch/>
        </p:blipFill>
        <p:spPr>
          <a:xfrm>
            <a:off x="1827720" y="1828800"/>
            <a:ext cx="8532720" cy="3960720"/>
          </a:xfrm>
          <a:prstGeom prst="rect">
            <a:avLst/>
          </a:prstGeom>
          <a:ln>
            <a:noFill/>
          </a:ln>
        </p:spPr>
      </p:pic>
      <p:sp>
        <p:nvSpPr>
          <p:cNvPr id="222" name="CustomShape 2"/>
          <p:cNvSpPr/>
          <p:nvPr/>
        </p:nvSpPr>
        <p:spPr>
          <a:xfrm>
            <a:off x="2971800" y="5791320"/>
            <a:ext cx="17506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 </a:t>
            </a:r>
            <a:r>
              <a:rPr b="1" lang="en-US" sz="1800" spc="-1" strike="noStrike">
                <a:solidFill>
                  <a:srgbClr val="ffffff"/>
                </a:solidFill>
                <a:latin typeface="Corbel"/>
                <a:ea typeface="DejaVu Sans"/>
              </a:rPr>
              <a:t>r = 0.62</a:t>
            </a:r>
            <a:endParaRPr b="0" lang="en-US" sz="1800" spc="-1" strike="noStrike">
              <a:latin typeface="Arial"/>
            </a:endParaRPr>
          </a:p>
        </p:txBody>
      </p:sp>
      <p:pic>
        <p:nvPicPr>
          <p:cNvPr id="223" name="Picture 5" descr=""/>
          <p:cNvPicPr/>
          <p:nvPr/>
        </p:nvPicPr>
        <p:blipFill>
          <a:blip r:embed="rId3"/>
          <a:stretch/>
        </p:blipFill>
        <p:spPr>
          <a:xfrm>
            <a:off x="10185840" y="4390920"/>
            <a:ext cx="1846080" cy="2465280"/>
          </a:xfrm>
          <a:prstGeom prst="rect">
            <a:avLst/>
          </a:prstGeom>
          <a:ln>
            <a:noFill/>
          </a:ln>
        </p:spPr>
      </p:pic>
      <p:pic>
        <p:nvPicPr>
          <p:cNvPr id="224" name="Picture 4" descr="Storks review - Den of Geek"/>
          <p:cNvPicPr/>
          <p:nvPr/>
        </p:nvPicPr>
        <p:blipFill>
          <a:blip r:embed="rId4"/>
          <a:stretch/>
        </p:blipFill>
        <p:spPr>
          <a:xfrm>
            <a:off x="125280" y="1899360"/>
            <a:ext cx="2502720" cy="14079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Guess!</a:t>
            </a:r>
            <a:endParaRPr b="0" lang="en-US" sz="4000" spc="-1" strike="noStrike">
              <a:latin typeface="Arial"/>
            </a:endParaRPr>
          </a:p>
        </p:txBody>
      </p:sp>
      <p:sp>
        <p:nvSpPr>
          <p:cNvPr id="323" name="CustomShape 2"/>
          <p:cNvSpPr/>
          <p:nvPr/>
        </p:nvSpPr>
        <p:spPr>
          <a:xfrm>
            <a:off x="1202760" y="2011680"/>
            <a:ext cx="9782280" cy="4204440"/>
          </a:xfrm>
          <a:prstGeom prst="rect">
            <a:avLst/>
          </a:prstGeom>
          <a:noFill/>
          <a:ln>
            <a:noFill/>
          </a:ln>
        </p:spPr>
        <p:style>
          <a:lnRef idx="0"/>
          <a:fillRef idx="0"/>
          <a:effectRef idx="0"/>
          <a:fontRef idx="minor"/>
        </p:style>
      </p:sp>
      <p:pic>
        <p:nvPicPr>
          <p:cNvPr id="324" name="Picture 3" descr=""/>
          <p:cNvPicPr/>
          <p:nvPr/>
        </p:nvPicPr>
        <p:blipFill>
          <a:blip r:embed="rId1"/>
          <a:stretch/>
        </p:blipFill>
        <p:spPr>
          <a:xfrm>
            <a:off x="954000" y="2175480"/>
            <a:ext cx="8922960" cy="45219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Attitude of machine learning</a:t>
            </a:r>
            <a:endParaRPr b="0" lang="en-US" sz="4000" spc="-1" strike="noStrike">
              <a:latin typeface="Arial"/>
            </a:endParaRPr>
          </a:p>
        </p:txBody>
      </p:sp>
      <p:sp>
        <p:nvSpPr>
          <p:cNvPr id="32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Think carefully  - perfectionism – get it right on the first shot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Give it a shot! – get it wrong – try again – ITERATE</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Brave enough?</a:t>
            </a:r>
            <a:endParaRPr b="0" lang="en-US" sz="4000" spc="-1" strike="noStrike">
              <a:latin typeface="Arial"/>
            </a:endParaRPr>
          </a:p>
        </p:txBody>
      </p:sp>
      <p:sp>
        <p:nvSpPr>
          <p:cNvPr id="328"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Let’s iterate …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Unlocking the next slide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1202760" y="284040"/>
            <a:ext cx="9782280" cy="1506960"/>
          </a:xfrm>
          <a:prstGeom prst="rect">
            <a:avLst/>
          </a:prstGeom>
          <a:noFill/>
          <a:ln>
            <a:noFill/>
          </a:ln>
        </p:spPr>
        <p:style>
          <a:lnRef idx="0"/>
          <a:fillRef idx="0"/>
          <a:effectRef idx="0"/>
          <a:fontRef idx="minor"/>
        </p:style>
      </p:sp>
      <p:sp>
        <p:nvSpPr>
          <p:cNvPr id="330" name="CustomShape 2"/>
          <p:cNvSpPr/>
          <p:nvPr/>
        </p:nvSpPr>
        <p:spPr>
          <a:xfrm>
            <a:off x="1202760" y="2011680"/>
            <a:ext cx="9782280" cy="4204440"/>
          </a:xfrm>
          <a:prstGeom prst="rect">
            <a:avLst/>
          </a:prstGeom>
          <a:noFill/>
          <a:ln>
            <a:noFill/>
          </a:ln>
        </p:spPr>
        <p:style>
          <a:lnRef idx="0"/>
          <a:fillRef idx="0"/>
          <a:effectRef idx="0"/>
          <a:fontRef idx="minor"/>
        </p:style>
      </p:sp>
      <p:pic>
        <p:nvPicPr>
          <p:cNvPr id="331" name="Picture 3" descr=""/>
          <p:cNvPicPr/>
          <p:nvPr/>
        </p:nvPicPr>
        <p:blipFill>
          <a:blip r:embed="rId1"/>
          <a:stretch/>
        </p:blipFill>
        <p:spPr>
          <a:xfrm>
            <a:off x="1202760" y="2011680"/>
            <a:ext cx="8593560" cy="43376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1202760" y="284040"/>
            <a:ext cx="9782280" cy="1506960"/>
          </a:xfrm>
          <a:prstGeom prst="rect">
            <a:avLst/>
          </a:prstGeom>
          <a:noFill/>
          <a:ln>
            <a:noFill/>
          </a:ln>
        </p:spPr>
        <p:style>
          <a:lnRef idx="0"/>
          <a:fillRef idx="0"/>
          <a:effectRef idx="0"/>
          <a:fontRef idx="minor"/>
        </p:style>
      </p:sp>
      <p:sp>
        <p:nvSpPr>
          <p:cNvPr id="333" name="CustomShape 2"/>
          <p:cNvSpPr/>
          <p:nvPr/>
        </p:nvSpPr>
        <p:spPr>
          <a:xfrm>
            <a:off x="1202760" y="2011680"/>
            <a:ext cx="9782280" cy="4204440"/>
          </a:xfrm>
          <a:prstGeom prst="rect">
            <a:avLst/>
          </a:prstGeom>
          <a:noFill/>
          <a:ln>
            <a:noFill/>
          </a:ln>
        </p:spPr>
        <p:style>
          <a:lnRef idx="0"/>
          <a:fillRef idx="0"/>
          <a:effectRef idx="0"/>
          <a:fontRef idx="minor"/>
        </p:style>
      </p:sp>
      <p:pic>
        <p:nvPicPr>
          <p:cNvPr id="334" name="Picture 4" descr=""/>
          <p:cNvPicPr/>
          <p:nvPr/>
        </p:nvPicPr>
        <p:blipFill>
          <a:blip r:embed="rId1"/>
          <a:stretch/>
        </p:blipFill>
        <p:spPr>
          <a:xfrm>
            <a:off x="772920" y="1038600"/>
            <a:ext cx="9726120" cy="4456080"/>
          </a:xfrm>
          <a:prstGeom prst="rect">
            <a:avLst/>
          </a:prstGeom>
          <a:ln>
            <a:noFill/>
          </a:ln>
        </p:spPr>
      </p:pic>
      <p:pic>
        <p:nvPicPr>
          <p:cNvPr id="335" name="Picture 5" descr=""/>
          <p:cNvPicPr/>
          <p:nvPr/>
        </p:nvPicPr>
        <p:blipFill>
          <a:blip r:embed="rId2"/>
          <a:stretch/>
        </p:blipFill>
        <p:spPr>
          <a:xfrm>
            <a:off x="772920" y="5722560"/>
            <a:ext cx="5075640" cy="98892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use the info?</a:t>
            </a:r>
            <a:endParaRPr b="0" lang="en-US" sz="4000" spc="-1" strike="noStrike">
              <a:latin typeface="Arial"/>
            </a:endParaRPr>
          </a:p>
        </p:txBody>
      </p:sp>
      <p:sp>
        <p:nvSpPr>
          <p:cNvPr id="337" name="CustomShape 2"/>
          <p:cNvSpPr/>
          <p:nvPr/>
        </p:nvSpPr>
        <p:spPr>
          <a:xfrm>
            <a:off x="1202760" y="2011680"/>
            <a:ext cx="9782280" cy="4204440"/>
          </a:xfrm>
          <a:prstGeom prst="rect">
            <a:avLst/>
          </a:prstGeom>
          <a:noFill/>
          <a:ln>
            <a:noFill/>
          </a:ln>
        </p:spPr>
        <p:style>
          <a:lnRef idx="0"/>
          <a:fillRef idx="0"/>
          <a:effectRef idx="0"/>
          <a:fontRef idx="minor"/>
        </p:style>
      </p:sp>
      <p:pic>
        <p:nvPicPr>
          <p:cNvPr id="338" name="Picture 3" descr=""/>
          <p:cNvPicPr/>
          <p:nvPr/>
        </p:nvPicPr>
        <p:blipFill>
          <a:blip r:embed="rId1"/>
          <a:stretch/>
        </p:blipFill>
        <p:spPr>
          <a:xfrm>
            <a:off x="1202760" y="2128320"/>
            <a:ext cx="8743680" cy="430632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Guess now </a:t>
            </a:r>
            <a:endParaRPr b="0" lang="en-US" sz="4000" spc="-1" strike="noStrike">
              <a:latin typeface="Arial"/>
            </a:endParaRPr>
          </a:p>
        </p:txBody>
      </p:sp>
      <p:sp>
        <p:nvSpPr>
          <p:cNvPr id="340" name="CustomShape 2"/>
          <p:cNvSpPr/>
          <p:nvPr/>
        </p:nvSpPr>
        <p:spPr>
          <a:xfrm>
            <a:off x="1202760" y="2011680"/>
            <a:ext cx="9782280" cy="4204440"/>
          </a:xfrm>
          <a:prstGeom prst="rect">
            <a:avLst/>
          </a:prstGeom>
          <a:noFill/>
          <a:ln>
            <a:noFill/>
          </a:ln>
        </p:spPr>
        <p:style>
          <a:lnRef idx="0"/>
          <a:fillRef idx="0"/>
          <a:effectRef idx="0"/>
          <a:fontRef idx="minor"/>
        </p:style>
      </p:sp>
      <p:pic>
        <p:nvPicPr>
          <p:cNvPr id="341" name="Picture 3" descr=""/>
          <p:cNvPicPr/>
          <p:nvPr/>
        </p:nvPicPr>
        <p:blipFill>
          <a:blip r:embed="rId1"/>
          <a:stretch/>
        </p:blipFill>
        <p:spPr>
          <a:xfrm>
            <a:off x="936360" y="1888200"/>
            <a:ext cx="9673560" cy="46821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 bad guess </a:t>
            </a:r>
            <a:r>
              <a:rPr b="0" lang="en-US" sz="4000" spc="-1" strike="noStrike" cap="all">
                <a:solidFill>
                  <a:srgbClr val="ffffff"/>
                </a:solidFill>
                <a:latin typeface="Wingdings"/>
                <a:ea typeface="DejaVu Sans"/>
              </a:rPr>
              <a:t></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343" name="CustomShape 2"/>
          <p:cNvSpPr/>
          <p:nvPr/>
        </p:nvSpPr>
        <p:spPr>
          <a:xfrm>
            <a:off x="1202760" y="2011680"/>
            <a:ext cx="9782280" cy="4204440"/>
          </a:xfrm>
          <a:prstGeom prst="rect">
            <a:avLst/>
          </a:prstGeom>
          <a:noFill/>
          <a:ln>
            <a:noFill/>
          </a:ln>
        </p:spPr>
        <p:style>
          <a:lnRef idx="0"/>
          <a:fillRef idx="0"/>
          <a:effectRef idx="0"/>
          <a:fontRef idx="minor"/>
        </p:style>
      </p:sp>
      <p:pic>
        <p:nvPicPr>
          <p:cNvPr id="344" name="Picture 3" descr=""/>
          <p:cNvPicPr/>
          <p:nvPr/>
        </p:nvPicPr>
        <p:blipFill>
          <a:blip r:embed="rId1"/>
          <a:stretch/>
        </p:blipFill>
        <p:spPr>
          <a:xfrm>
            <a:off x="1408320" y="2207520"/>
            <a:ext cx="8816760" cy="438912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1202760" y="284040"/>
            <a:ext cx="9782280" cy="1506960"/>
          </a:xfrm>
          <a:prstGeom prst="rect">
            <a:avLst/>
          </a:prstGeom>
          <a:noFill/>
          <a:ln>
            <a:noFill/>
          </a:ln>
        </p:spPr>
        <p:style>
          <a:lnRef idx="0"/>
          <a:fillRef idx="0"/>
          <a:effectRef idx="0"/>
          <a:fontRef idx="minor"/>
        </p:style>
      </p:sp>
      <p:sp>
        <p:nvSpPr>
          <p:cNvPr id="346" name="CustomShape 2"/>
          <p:cNvSpPr/>
          <p:nvPr/>
        </p:nvSpPr>
        <p:spPr>
          <a:xfrm>
            <a:off x="1202760" y="2011680"/>
            <a:ext cx="9782280" cy="4204440"/>
          </a:xfrm>
          <a:prstGeom prst="rect">
            <a:avLst/>
          </a:prstGeom>
          <a:noFill/>
          <a:ln>
            <a:noFill/>
          </a:ln>
        </p:spPr>
        <p:style>
          <a:lnRef idx="0"/>
          <a:fillRef idx="0"/>
          <a:effectRef idx="0"/>
          <a:fontRef idx="minor"/>
        </p:style>
      </p:sp>
      <p:pic>
        <p:nvPicPr>
          <p:cNvPr id="347" name="Picture 3" descr=""/>
          <p:cNvPicPr/>
          <p:nvPr/>
        </p:nvPicPr>
        <p:blipFill>
          <a:blip r:embed="rId1"/>
          <a:stretch/>
        </p:blipFill>
        <p:spPr>
          <a:xfrm>
            <a:off x="1485360" y="1746720"/>
            <a:ext cx="9182160" cy="473436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weight useful?</a:t>
            </a:r>
            <a:endParaRPr b="0" lang="en-US" sz="4000" spc="-1" strike="noStrike">
              <a:latin typeface="Arial"/>
            </a:endParaRPr>
          </a:p>
        </p:txBody>
      </p:sp>
      <p:sp>
        <p:nvSpPr>
          <p:cNvPr id="349" name="CustomShape 2"/>
          <p:cNvSpPr/>
          <p:nvPr/>
        </p:nvSpPr>
        <p:spPr>
          <a:xfrm>
            <a:off x="1202760" y="2011680"/>
            <a:ext cx="9782280" cy="4204440"/>
          </a:xfrm>
          <a:prstGeom prst="rect">
            <a:avLst/>
          </a:prstGeom>
          <a:noFill/>
          <a:ln>
            <a:noFill/>
          </a:ln>
        </p:spPr>
        <p:style>
          <a:lnRef idx="0"/>
          <a:fillRef idx="0"/>
          <a:effectRef idx="0"/>
          <a:fontRef idx="minor"/>
        </p:style>
      </p:sp>
      <p:pic>
        <p:nvPicPr>
          <p:cNvPr id="350" name="Picture 3" descr=""/>
          <p:cNvPicPr/>
          <p:nvPr/>
        </p:nvPicPr>
        <p:blipFill>
          <a:blip r:embed="rId1"/>
          <a:stretch/>
        </p:blipFill>
        <p:spPr>
          <a:xfrm>
            <a:off x="3556800" y="1845000"/>
            <a:ext cx="5074200" cy="45378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Spurious correlations</a:t>
            </a:r>
            <a:endParaRPr b="0" lang="en-US" sz="4000" spc="-1" strike="noStrike">
              <a:latin typeface="Arial"/>
            </a:endParaRPr>
          </a:p>
        </p:txBody>
      </p:sp>
      <p:sp>
        <p:nvSpPr>
          <p:cNvPr id="22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a:t>
            </a:r>
            <a:r>
              <a:rPr b="0" lang="en-US" sz="2200" spc="-1" strike="noStrike" u="sng">
                <a:solidFill>
                  <a:srgbClr val="6eac1c"/>
                </a:solidFill>
                <a:uFillTx/>
                <a:latin typeface="Corbel"/>
                <a:ea typeface="DejaVu Sans"/>
                <a:hlinkClick r:id="rId2"/>
              </a:rPr>
              <a:t>www.tylervigen.com/spurious-correlations</a:t>
            </a:r>
            <a:r>
              <a:rPr b="0" lang="en-US" sz="2200" spc="-1" strike="noStrike">
                <a:solidFill>
                  <a:srgbClr val="ffffff"/>
                </a:solidFill>
                <a:latin typeface="Corbel"/>
                <a:ea typeface="DejaVu Sans"/>
              </a:rPr>
              <a:t> </a:t>
            </a:r>
            <a:endParaRPr b="0" lang="en-US" sz="2200" spc="-1" strike="noStrike">
              <a:latin typeface="Arial"/>
            </a:endParaRPr>
          </a:p>
        </p:txBody>
      </p:sp>
      <p:pic>
        <p:nvPicPr>
          <p:cNvPr id="227" name="Picture 3" descr=""/>
          <p:cNvPicPr/>
          <p:nvPr/>
        </p:nvPicPr>
        <p:blipFill>
          <a:blip r:embed="rId3"/>
          <a:stretch/>
        </p:blipFill>
        <p:spPr>
          <a:xfrm>
            <a:off x="3690360" y="2852280"/>
            <a:ext cx="4807080" cy="3363840"/>
          </a:xfrm>
          <a:prstGeom prst="rect">
            <a:avLst/>
          </a:prstGeom>
          <a:ln>
            <a:noFill/>
          </a:ln>
        </p:spPr>
      </p:pic>
      <p:sp>
        <p:nvSpPr>
          <p:cNvPr id="228" name="CustomShape 3"/>
          <p:cNvSpPr/>
          <p:nvPr/>
        </p:nvSpPr>
        <p:spPr>
          <a:xfrm>
            <a:off x="9326880" y="2377440"/>
            <a:ext cx="103356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P &lt; 0.05</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R = 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Regression: putting line through stuff  </a:t>
            </a:r>
            <a:endParaRPr b="0" lang="en-US" sz="4000" spc="-1" strike="noStrike">
              <a:latin typeface="Arial"/>
            </a:endParaRPr>
          </a:p>
        </p:txBody>
      </p:sp>
      <p:sp>
        <p:nvSpPr>
          <p:cNvPr id="352" name="CustomShape 2"/>
          <p:cNvSpPr/>
          <p:nvPr/>
        </p:nvSpPr>
        <p:spPr>
          <a:xfrm>
            <a:off x="1202760" y="2011680"/>
            <a:ext cx="9782280" cy="4204440"/>
          </a:xfrm>
          <a:prstGeom prst="rect">
            <a:avLst/>
          </a:prstGeom>
          <a:noFill/>
          <a:ln>
            <a:noFill/>
          </a:ln>
        </p:spPr>
        <p:style>
          <a:lnRef idx="0"/>
          <a:fillRef idx="0"/>
          <a:effectRef idx="0"/>
          <a:fontRef idx="minor"/>
        </p:style>
      </p:sp>
      <p:pic>
        <p:nvPicPr>
          <p:cNvPr id="353" name="Picture 4" descr=""/>
          <p:cNvPicPr/>
          <p:nvPr/>
        </p:nvPicPr>
        <p:blipFill>
          <a:blip r:embed="rId1"/>
          <a:stretch/>
        </p:blipFill>
        <p:spPr>
          <a:xfrm>
            <a:off x="1996920" y="2157120"/>
            <a:ext cx="8194680" cy="429120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1202760" y="284040"/>
            <a:ext cx="9782280" cy="1506960"/>
          </a:xfrm>
          <a:prstGeom prst="rect">
            <a:avLst/>
          </a:prstGeom>
          <a:noFill/>
          <a:ln>
            <a:noFill/>
          </a:ln>
        </p:spPr>
        <p:style>
          <a:lnRef idx="0"/>
          <a:fillRef idx="0"/>
          <a:effectRef idx="0"/>
          <a:fontRef idx="minor"/>
        </p:style>
      </p:sp>
      <p:sp>
        <p:nvSpPr>
          <p:cNvPr id="355" name="CustomShape 2"/>
          <p:cNvSpPr/>
          <p:nvPr/>
        </p:nvSpPr>
        <p:spPr>
          <a:xfrm>
            <a:off x="1202760" y="2011680"/>
            <a:ext cx="9782280" cy="4204440"/>
          </a:xfrm>
          <a:prstGeom prst="rect">
            <a:avLst/>
          </a:prstGeom>
          <a:noFill/>
          <a:ln>
            <a:noFill/>
          </a:ln>
        </p:spPr>
        <p:style>
          <a:lnRef idx="0"/>
          <a:fillRef idx="0"/>
          <a:effectRef idx="0"/>
          <a:fontRef idx="minor"/>
        </p:style>
      </p:sp>
      <p:pic>
        <p:nvPicPr>
          <p:cNvPr id="356" name="Picture 3" descr=""/>
          <p:cNvPicPr/>
          <p:nvPr/>
        </p:nvPicPr>
        <p:blipFill>
          <a:blip r:embed="rId1"/>
          <a:stretch/>
        </p:blipFill>
        <p:spPr>
          <a:xfrm>
            <a:off x="887400" y="2011680"/>
            <a:ext cx="3736080" cy="3406320"/>
          </a:xfrm>
          <a:prstGeom prst="rect">
            <a:avLst/>
          </a:prstGeom>
          <a:ln>
            <a:noFill/>
          </a:ln>
        </p:spPr>
      </p:pic>
      <p:pic>
        <p:nvPicPr>
          <p:cNvPr id="357" name="Picture 4" descr=""/>
          <p:cNvPicPr/>
          <p:nvPr/>
        </p:nvPicPr>
        <p:blipFill>
          <a:blip r:embed="rId2"/>
          <a:stretch/>
        </p:blipFill>
        <p:spPr>
          <a:xfrm>
            <a:off x="5678640" y="2046600"/>
            <a:ext cx="3933720" cy="35110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This one!</a:t>
            </a:r>
            <a:endParaRPr b="0" lang="en-US" sz="4000" spc="-1" strike="noStrike">
              <a:latin typeface="Arial"/>
            </a:endParaRPr>
          </a:p>
        </p:txBody>
      </p:sp>
      <p:sp>
        <p:nvSpPr>
          <p:cNvPr id="359" name="CustomShape 2"/>
          <p:cNvSpPr/>
          <p:nvPr/>
        </p:nvSpPr>
        <p:spPr>
          <a:xfrm>
            <a:off x="1202760" y="2011680"/>
            <a:ext cx="9782280" cy="4204440"/>
          </a:xfrm>
          <a:prstGeom prst="rect">
            <a:avLst/>
          </a:prstGeom>
          <a:noFill/>
          <a:ln>
            <a:noFill/>
          </a:ln>
        </p:spPr>
        <p:style>
          <a:lnRef idx="0"/>
          <a:fillRef idx="0"/>
          <a:effectRef idx="0"/>
          <a:fontRef idx="minor"/>
        </p:style>
      </p:sp>
      <p:pic>
        <p:nvPicPr>
          <p:cNvPr id="360" name="Picture 3" descr=""/>
          <p:cNvPicPr/>
          <p:nvPr/>
        </p:nvPicPr>
        <p:blipFill>
          <a:blip r:embed="rId1"/>
          <a:stretch/>
        </p:blipFill>
        <p:spPr>
          <a:xfrm>
            <a:off x="1737360" y="2011680"/>
            <a:ext cx="5296320" cy="4722840"/>
          </a:xfrm>
          <a:prstGeom prst="rect">
            <a:avLst/>
          </a:prstGeom>
          <a:ln>
            <a:noFill/>
          </a:ln>
        </p:spPr>
      </p:pic>
      <p:sp>
        <p:nvSpPr>
          <p:cNvPr id="361" name="CustomShape 3"/>
          <p:cNvSpPr/>
          <p:nvPr/>
        </p:nvSpPr>
        <p:spPr>
          <a:xfrm>
            <a:off x="8935200" y="5629680"/>
            <a:ext cx="205128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Why not?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1202760" y="284040"/>
            <a:ext cx="9782280" cy="1506960"/>
          </a:xfrm>
          <a:prstGeom prst="rect">
            <a:avLst/>
          </a:prstGeom>
          <a:noFill/>
          <a:ln>
            <a:noFill/>
          </a:ln>
        </p:spPr>
        <p:style>
          <a:lnRef idx="0"/>
          <a:fillRef idx="0"/>
          <a:effectRef idx="0"/>
          <a:fontRef idx="minor"/>
        </p:style>
      </p:sp>
      <p:sp>
        <p:nvSpPr>
          <p:cNvPr id="363" name="CustomShape 2"/>
          <p:cNvSpPr/>
          <p:nvPr/>
        </p:nvSpPr>
        <p:spPr>
          <a:xfrm>
            <a:off x="1202760" y="2011680"/>
            <a:ext cx="9782280" cy="4204440"/>
          </a:xfrm>
          <a:prstGeom prst="rect">
            <a:avLst/>
          </a:prstGeom>
          <a:noFill/>
          <a:ln>
            <a:noFill/>
          </a:ln>
        </p:spPr>
        <p:style>
          <a:lnRef idx="0"/>
          <a:fillRef idx="0"/>
          <a:effectRef idx="0"/>
          <a:fontRef idx="minor"/>
        </p:style>
      </p:sp>
      <p:pic>
        <p:nvPicPr>
          <p:cNvPr id="364" name="Picture 3" descr=""/>
          <p:cNvPicPr/>
          <p:nvPr/>
        </p:nvPicPr>
        <p:blipFill>
          <a:blip r:embed="rId1"/>
          <a:stretch/>
        </p:blipFill>
        <p:spPr>
          <a:xfrm>
            <a:off x="169200" y="2011680"/>
            <a:ext cx="8866800" cy="3663360"/>
          </a:xfrm>
          <a:prstGeom prst="rect">
            <a:avLst/>
          </a:prstGeom>
          <a:ln>
            <a:noFill/>
          </a:ln>
        </p:spPr>
      </p:pic>
      <p:pic>
        <p:nvPicPr>
          <p:cNvPr id="365" name="Picture 4" descr=""/>
          <p:cNvPicPr/>
          <p:nvPr/>
        </p:nvPicPr>
        <p:blipFill>
          <a:blip r:embed="rId2"/>
          <a:stretch/>
        </p:blipFill>
        <p:spPr>
          <a:xfrm>
            <a:off x="7069320" y="3114360"/>
            <a:ext cx="1960200" cy="581040"/>
          </a:xfrm>
          <a:prstGeom prst="rect">
            <a:avLst/>
          </a:prstGeom>
          <a:ln>
            <a:noFill/>
          </a:ln>
        </p:spPr>
      </p:pic>
      <p:sp>
        <p:nvSpPr>
          <p:cNvPr id="366" name="CustomShape 3"/>
          <p:cNvSpPr/>
          <p:nvPr/>
        </p:nvSpPr>
        <p:spPr>
          <a:xfrm>
            <a:off x="9196920" y="5762520"/>
            <a:ext cx="2422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Weight is useless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We have a feature</a:t>
            </a:r>
            <a:endParaRPr b="0" lang="en-US" sz="4000" spc="-1" strike="noStrike">
              <a:latin typeface="Arial"/>
            </a:endParaRPr>
          </a:p>
        </p:txBody>
      </p:sp>
      <p:sp>
        <p:nvSpPr>
          <p:cNvPr id="368" name="CustomShape 2"/>
          <p:cNvSpPr/>
          <p:nvPr/>
        </p:nvSpPr>
        <p:spPr>
          <a:xfrm>
            <a:off x="1202760" y="2011680"/>
            <a:ext cx="9782280" cy="4204440"/>
          </a:xfrm>
          <a:prstGeom prst="rect">
            <a:avLst/>
          </a:prstGeom>
          <a:noFill/>
          <a:ln>
            <a:noFill/>
          </a:ln>
        </p:spPr>
        <p:style>
          <a:lnRef idx="0"/>
          <a:fillRef idx="0"/>
          <a:effectRef idx="0"/>
          <a:fontRef idx="minor"/>
        </p:style>
      </p:sp>
      <p:pic>
        <p:nvPicPr>
          <p:cNvPr id="369" name="Picture 3" descr=""/>
          <p:cNvPicPr/>
          <p:nvPr/>
        </p:nvPicPr>
        <p:blipFill>
          <a:blip r:embed="rId1"/>
          <a:stretch/>
        </p:blipFill>
        <p:spPr>
          <a:xfrm>
            <a:off x="750600" y="2216160"/>
            <a:ext cx="10234800" cy="449100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1202760" y="284040"/>
            <a:ext cx="9782280" cy="1506960"/>
          </a:xfrm>
          <a:prstGeom prst="rect">
            <a:avLst/>
          </a:prstGeom>
          <a:noFill/>
          <a:ln>
            <a:noFill/>
          </a:ln>
        </p:spPr>
        <p:style>
          <a:lnRef idx="0"/>
          <a:fillRef idx="0"/>
          <a:effectRef idx="0"/>
          <a:fontRef idx="minor"/>
        </p:style>
      </p:sp>
      <p:sp>
        <p:nvSpPr>
          <p:cNvPr id="371" name="CustomShape 2"/>
          <p:cNvSpPr/>
          <p:nvPr/>
        </p:nvSpPr>
        <p:spPr>
          <a:xfrm>
            <a:off x="1202760" y="2011680"/>
            <a:ext cx="9782280" cy="4204440"/>
          </a:xfrm>
          <a:prstGeom prst="rect">
            <a:avLst/>
          </a:prstGeom>
          <a:noFill/>
          <a:ln>
            <a:noFill/>
          </a:ln>
        </p:spPr>
        <p:style>
          <a:lnRef idx="0"/>
          <a:fillRef idx="0"/>
          <a:effectRef idx="0"/>
          <a:fontRef idx="minor"/>
        </p:style>
      </p:sp>
      <p:pic>
        <p:nvPicPr>
          <p:cNvPr id="372" name="Picture 3" descr=""/>
          <p:cNvPicPr/>
          <p:nvPr/>
        </p:nvPicPr>
        <p:blipFill>
          <a:blip r:embed="rId1"/>
          <a:stretch/>
        </p:blipFill>
        <p:spPr>
          <a:xfrm>
            <a:off x="1553040" y="1638000"/>
            <a:ext cx="8686080" cy="495180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Best fit line?</a:t>
            </a:r>
            <a:endParaRPr b="0" lang="en-US" sz="4000" spc="-1" strike="noStrike">
              <a:latin typeface="Arial"/>
            </a:endParaRPr>
          </a:p>
        </p:txBody>
      </p:sp>
      <p:sp>
        <p:nvSpPr>
          <p:cNvPr id="374" name="CustomShape 2"/>
          <p:cNvSpPr/>
          <p:nvPr/>
        </p:nvSpPr>
        <p:spPr>
          <a:xfrm>
            <a:off x="1202760" y="2011680"/>
            <a:ext cx="9782280" cy="4204440"/>
          </a:xfrm>
          <a:prstGeom prst="rect">
            <a:avLst/>
          </a:prstGeom>
          <a:noFill/>
          <a:ln>
            <a:noFill/>
          </a:ln>
        </p:spPr>
        <p:style>
          <a:lnRef idx="0"/>
          <a:fillRef idx="0"/>
          <a:effectRef idx="0"/>
          <a:fontRef idx="minor"/>
        </p:style>
      </p:sp>
      <p:pic>
        <p:nvPicPr>
          <p:cNvPr id="375" name="Picture 3" descr=""/>
          <p:cNvPicPr/>
          <p:nvPr/>
        </p:nvPicPr>
        <p:blipFill>
          <a:blip r:embed="rId1"/>
          <a:stretch/>
        </p:blipFill>
        <p:spPr>
          <a:xfrm>
            <a:off x="695880" y="2011680"/>
            <a:ext cx="7927200" cy="448596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1202760" y="284040"/>
            <a:ext cx="9782280" cy="1506960"/>
          </a:xfrm>
          <a:prstGeom prst="rect">
            <a:avLst/>
          </a:prstGeom>
          <a:noFill/>
          <a:ln>
            <a:noFill/>
          </a:ln>
        </p:spPr>
        <p:style>
          <a:lnRef idx="0"/>
          <a:fillRef idx="0"/>
          <a:effectRef idx="0"/>
          <a:fontRef idx="minor"/>
        </p:style>
      </p:sp>
      <p:sp>
        <p:nvSpPr>
          <p:cNvPr id="377" name="CustomShape 2"/>
          <p:cNvSpPr/>
          <p:nvPr/>
        </p:nvSpPr>
        <p:spPr>
          <a:xfrm>
            <a:off x="1202760" y="2011680"/>
            <a:ext cx="9782280" cy="4204440"/>
          </a:xfrm>
          <a:prstGeom prst="rect">
            <a:avLst/>
          </a:prstGeom>
          <a:noFill/>
          <a:ln>
            <a:noFill/>
          </a:ln>
        </p:spPr>
        <p:style>
          <a:lnRef idx="0"/>
          <a:fillRef idx="0"/>
          <a:effectRef idx="0"/>
          <a:fontRef idx="minor"/>
        </p:style>
      </p:sp>
      <p:pic>
        <p:nvPicPr>
          <p:cNvPr id="378" name="Picture 3" descr=""/>
          <p:cNvPicPr/>
          <p:nvPr/>
        </p:nvPicPr>
        <p:blipFill>
          <a:blip r:embed="rId1"/>
          <a:stretch/>
        </p:blipFill>
        <p:spPr>
          <a:xfrm>
            <a:off x="1591200" y="1792800"/>
            <a:ext cx="8610120" cy="486612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1202760" y="284040"/>
            <a:ext cx="9782280" cy="1506960"/>
          </a:xfrm>
          <a:prstGeom prst="rect">
            <a:avLst/>
          </a:prstGeom>
          <a:noFill/>
          <a:ln>
            <a:noFill/>
          </a:ln>
        </p:spPr>
        <p:style>
          <a:lnRef idx="0"/>
          <a:fillRef idx="0"/>
          <a:effectRef idx="0"/>
          <a:fontRef idx="minor"/>
        </p:style>
      </p:sp>
      <p:sp>
        <p:nvSpPr>
          <p:cNvPr id="380" name="CustomShape 2"/>
          <p:cNvSpPr/>
          <p:nvPr/>
        </p:nvSpPr>
        <p:spPr>
          <a:xfrm>
            <a:off x="1202760" y="2011680"/>
            <a:ext cx="9782280" cy="4204440"/>
          </a:xfrm>
          <a:prstGeom prst="rect">
            <a:avLst/>
          </a:prstGeom>
          <a:noFill/>
          <a:ln>
            <a:noFill/>
          </a:ln>
        </p:spPr>
        <p:style>
          <a:lnRef idx="0"/>
          <a:fillRef idx="0"/>
          <a:effectRef idx="0"/>
          <a:fontRef idx="minor"/>
        </p:style>
      </p:sp>
      <p:pic>
        <p:nvPicPr>
          <p:cNvPr id="381" name="Picture 3" descr=""/>
          <p:cNvPicPr/>
          <p:nvPr/>
        </p:nvPicPr>
        <p:blipFill>
          <a:blip r:embed="rId1"/>
          <a:stretch/>
        </p:blipFill>
        <p:spPr>
          <a:xfrm>
            <a:off x="2090160" y="2445840"/>
            <a:ext cx="8007840" cy="333612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1202760" y="284040"/>
            <a:ext cx="9782280" cy="1506960"/>
          </a:xfrm>
          <a:prstGeom prst="rect">
            <a:avLst/>
          </a:prstGeom>
          <a:noFill/>
          <a:ln>
            <a:noFill/>
          </a:ln>
        </p:spPr>
        <p:style>
          <a:lnRef idx="0"/>
          <a:fillRef idx="0"/>
          <a:effectRef idx="0"/>
          <a:fontRef idx="minor"/>
        </p:style>
      </p:sp>
      <p:sp>
        <p:nvSpPr>
          <p:cNvPr id="383" name="CustomShape 2"/>
          <p:cNvSpPr/>
          <p:nvPr/>
        </p:nvSpPr>
        <p:spPr>
          <a:xfrm>
            <a:off x="1202760" y="2011680"/>
            <a:ext cx="9782280" cy="4204440"/>
          </a:xfrm>
          <a:prstGeom prst="rect">
            <a:avLst/>
          </a:prstGeom>
          <a:noFill/>
          <a:ln>
            <a:noFill/>
          </a:ln>
        </p:spPr>
        <p:style>
          <a:lnRef idx="0"/>
          <a:fillRef idx="0"/>
          <a:effectRef idx="0"/>
          <a:fontRef idx="minor"/>
        </p:style>
      </p:sp>
      <p:pic>
        <p:nvPicPr>
          <p:cNvPr id="384" name="Picture 3" descr=""/>
          <p:cNvPicPr/>
          <p:nvPr/>
        </p:nvPicPr>
        <p:blipFill>
          <a:blip r:embed="rId1"/>
          <a:stretch/>
        </p:blipFill>
        <p:spPr>
          <a:xfrm>
            <a:off x="679320" y="1638000"/>
            <a:ext cx="10829520" cy="49518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Simpsons paradox</a:t>
            </a:r>
            <a:endParaRPr b="0" lang="en-US" sz="4000" spc="-1" strike="noStrike">
              <a:latin typeface="Arial"/>
            </a:endParaRPr>
          </a:p>
        </p:txBody>
      </p:sp>
      <p:sp>
        <p:nvSpPr>
          <p:cNvPr id="230"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Can we solve it? </a:t>
            </a:r>
            <a:endParaRPr b="0" lang="en-US" sz="2200" spc="-1" strike="noStrike">
              <a:latin typeface="Arial"/>
            </a:endParaRPr>
          </a:p>
        </p:txBody>
      </p:sp>
      <p:pic>
        <p:nvPicPr>
          <p:cNvPr id="231" name="Picture 3" descr=""/>
          <p:cNvPicPr/>
          <p:nvPr/>
        </p:nvPicPr>
        <p:blipFill>
          <a:blip r:embed="rId1"/>
          <a:stretch/>
        </p:blipFill>
        <p:spPr>
          <a:xfrm>
            <a:off x="5378400" y="2312280"/>
            <a:ext cx="4494600" cy="390384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1202760" y="284040"/>
            <a:ext cx="9782280" cy="1506960"/>
          </a:xfrm>
          <a:prstGeom prst="rect">
            <a:avLst/>
          </a:prstGeom>
          <a:noFill/>
          <a:ln>
            <a:noFill/>
          </a:ln>
        </p:spPr>
        <p:style>
          <a:lnRef idx="0"/>
          <a:fillRef idx="0"/>
          <a:effectRef idx="0"/>
          <a:fontRef idx="minor"/>
        </p:style>
      </p:sp>
      <p:sp>
        <p:nvSpPr>
          <p:cNvPr id="386" name="CustomShape 2"/>
          <p:cNvSpPr/>
          <p:nvPr/>
        </p:nvSpPr>
        <p:spPr>
          <a:xfrm>
            <a:off x="1202760" y="2011680"/>
            <a:ext cx="9782280" cy="4204440"/>
          </a:xfrm>
          <a:prstGeom prst="rect">
            <a:avLst/>
          </a:prstGeom>
          <a:noFill/>
          <a:ln>
            <a:noFill/>
          </a:ln>
        </p:spPr>
        <p:style>
          <a:lnRef idx="0"/>
          <a:fillRef idx="0"/>
          <a:effectRef idx="0"/>
          <a:fontRef idx="minor"/>
        </p:style>
      </p:sp>
      <p:pic>
        <p:nvPicPr>
          <p:cNvPr id="387" name="Picture 3" descr=""/>
          <p:cNvPicPr/>
          <p:nvPr/>
        </p:nvPicPr>
        <p:blipFill>
          <a:blip r:embed="rId1"/>
          <a:stretch/>
        </p:blipFill>
        <p:spPr>
          <a:xfrm>
            <a:off x="1839960" y="2246760"/>
            <a:ext cx="8508240" cy="37342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1202760" y="284040"/>
            <a:ext cx="9782280" cy="1506960"/>
          </a:xfrm>
          <a:prstGeom prst="rect">
            <a:avLst/>
          </a:prstGeom>
          <a:noFill/>
          <a:ln>
            <a:noFill/>
          </a:ln>
        </p:spPr>
        <p:style>
          <a:lnRef idx="0"/>
          <a:fillRef idx="0"/>
          <a:effectRef idx="0"/>
          <a:fontRef idx="minor"/>
        </p:style>
      </p:sp>
      <p:sp>
        <p:nvSpPr>
          <p:cNvPr id="389" name="CustomShape 2"/>
          <p:cNvSpPr/>
          <p:nvPr/>
        </p:nvSpPr>
        <p:spPr>
          <a:xfrm>
            <a:off x="1202760" y="2011680"/>
            <a:ext cx="9782280" cy="4204440"/>
          </a:xfrm>
          <a:prstGeom prst="rect">
            <a:avLst/>
          </a:prstGeom>
          <a:noFill/>
          <a:ln>
            <a:noFill/>
          </a:ln>
        </p:spPr>
        <p:style>
          <a:lnRef idx="0"/>
          <a:fillRef idx="0"/>
          <a:effectRef idx="0"/>
          <a:fontRef idx="minor"/>
        </p:style>
      </p:sp>
      <p:pic>
        <p:nvPicPr>
          <p:cNvPr id="390" name="Picture 3" descr=""/>
          <p:cNvPicPr/>
          <p:nvPr/>
        </p:nvPicPr>
        <p:blipFill>
          <a:blip r:embed="rId1"/>
          <a:stretch/>
        </p:blipFill>
        <p:spPr>
          <a:xfrm>
            <a:off x="288720" y="2011680"/>
            <a:ext cx="11610720" cy="484704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Heart of machine learning</a:t>
            </a:r>
            <a:endParaRPr b="0" lang="en-US" sz="4000" spc="-1" strike="noStrike">
              <a:latin typeface="Arial"/>
            </a:endParaRPr>
          </a:p>
        </p:txBody>
      </p:sp>
      <p:sp>
        <p:nvSpPr>
          <p:cNvPr id="392"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Know ur score(eg. RMSE)</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Play with parameters(intercept and slope) to minimize ur error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1202760" y="284040"/>
            <a:ext cx="9782280" cy="1506960"/>
          </a:xfrm>
          <a:prstGeom prst="rect">
            <a:avLst/>
          </a:prstGeom>
          <a:noFill/>
          <a:ln>
            <a:noFill/>
          </a:ln>
        </p:spPr>
        <p:style>
          <a:lnRef idx="0"/>
          <a:fillRef idx="0"/>
          <a:effectRef idx="0"/>
          <a:fontRef idx="minor"/>
        </p:style>
      </p:sp>
      <p:sp>
        <p:nvSpPr>
          <p:cNvPr id="394" name="CustomShape 2"/>
          <p:cNvSpPr/>
          <p:nvPr/>
        </p:nvSpPr>
        <p:spPr>
          <a:xfrm>
            <a:off x="1202760" y="2011680"/>
            <a:ext cx="9782280" cy="4204440"/>
          </a:xfrm>
          <a:prstGeom prst="rect">
            <a:avLst/>
          </a:prstGeom>
          <a:noFill/>
          <a:ln>
            <a:noFill/>
          </a:ln>
        </p:spPr>
        <p:style>
          <a:lnRef idx="0"/>
          <a:fillRef idx="0"/>
          <a:effectRef idx="0"/>
          <a:fontRef idx="minor"/>
        </p:style>
      </p:sp>
      <p:pic>
        <p:nvPicPr>
          <p:cNvPr id="395" name="Picture 3" descr=""/>
          <p:cNvPicPr/>
          <p:nvPr/>
        </p:nvPicPr>
        <p:blipFill>
          <a:blip r:embed="rId1"/>
          <a:stretch/>
        </p:blipFill>
        <p:spPr>
          <a:xfrm>
            <a:off x="2119320" y="1863720"/>
            <a:ext cx="7949160" cy="405180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Not much</a:t>
            </a:r>
            <a:endParaRPr b="0" lang="en-US" sz="4000" spc="-1" strike="noStrike">
              <a:latin typeface="Arial"/>
            </a:endParaRPr>
          </a:p>
        </p:txBody>
      </p:sp>
      <p:sp>
        <p:nvSpPr>
          <p:cNvPr id="397" name="CustomShape 2"/>
          <p:cNvSpPr/>
          <p:nvPr/>
        </p:nvSpPr>
        <p:spPr>
          <a:xfrm>
            <a:off x="1202760" y="2011680"/>
            <a:ext cx="9782280" cy="4204440"/>
          </a:xfrm>
          <a:prstGeom prst="rect">
            <a:avLst/>
          </a:prstGeom>
          <a:noFill/>
          <a:ln>
            <a:noFill/>
          </a:ln>
        </p:spPr>
        <p:style>
          <a:lnRef idx="0"/>
          <a:fillRef idx="0"/>
          <a:effectRef idx="0"/>
          <a:fontRef idx="minor"/>
        </p:style>
      </p:sp>
      <p:pic>
        <p:nvPicPr>
          <p:cNvPr id="398" name="Picture 3" descr=""/>
          <p:cNvPicPr/>
          <p:nvPr/>
        </p:nvPicPr>
        <p:blipFill>
          <a:blip r:embed="rId1"/>
          <a:stretch/>
        </p:blipFill>
        <p:spPr>
          <a:xfrm>
            <a:off x="2239920" y="2001600"/>
            <a:ext cx="7622640" cy="371880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1202760" y="284040"/>
            <a:ext cx="9782280" cy="1506960"/>
          </a:xfrm>
          <a:prstGeom prst="rect">
            <a:avLst/>
          </a:prstGeom>
          <a:noFill/>
          <a:ln>
            <a:noFill/>
          </a:ln>
        </p:spPr>
        <p:style>
          <a:lnRef idx="0"/>
          <a:fillRef idx="0"/>
          <a:effectRef idx="0"/>
          <a:fontRef idx="minor"/>
        </p:style>
      </p:sp>
      <p:sp>
        <p:nvSpPr>
          <p:cNvPr id="400" name="CustomShape 2"/>
          <p:cNvSpPr/>
          <p:nvPr/>
        </p:nvSpPr>
        <p:spPr>
          <a:xfrm>
            <a:off x="1202760" y="2011680"/>
            <a:ext cx="9782280" cy="4204440"/>
          </a:xfrm>
          <a:prstGeom prst="rect">
            <a:avLst/>
          </a:prstGeom>
          <a:noFill/>
          <a:ln>
            <a:noFill/>
          </a:ln>
        </p:spPr>
        <p:style>
          <a:lnRef idx="0"/>
          <a:fillRef idx="0"/>
          <a:effectRef idx="0"/>
          <a:fontRef idx="minor"/>
        </p:style>
      </p:sp>
      <p:pic>
        <p:nvPicPr>
          <p:cNvPr id="401" name="Picture 3" descr=""/>
          <p:cNvPicPr/>
          <p:nvPr/>
        </p:nvPicPr>
        <p:blipFill>
          <a:blip r:embed="rId1"/>
          <a:stretch/>
        </p:blipFill>
        <p:spPr>
          <a:xfrm>
            <a:off x="2076120" y="1756440"/>
            <a:ext cx="8035920" cy="433548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1202760" y="284040"/>
            <a:ext cx="9782280" cy="1506960"/>
          </a:xfrm>
          <a:prstGeom prst="rect">
            <a:avLst/>
          </a:prstGeom>
          <a:noFill/>
          <a:ln>
            <a:noFill/>
          </a:ln>
        </p:spPr>
        <p:style>
          <a:lnRef idx="0"/>
          <a:fillRef idx="0"/>
          <a:effectRef idx="0"/>
          <a:fontRef idx="minor"/>
        </p:style>
      </p:sp>
      <p:sp>
        <p:nvSpPr>
          <p:cNvPr id="403" name="CustomShape 2"/>
          <p:cNvSpPr/>
          <p:nvPr/>
        </p:nvSpPr>
        <p:spPr>
          <a:xfrm>
            <a:off x="1202760" y="2011680"/>
            <a:ext cx="9782280" cy="4204440"/>
          </a:xfrm>
          <a:prstGeom prst="rect">
            <a:avLst/>
          </a:prstGeom>
          <a:noFill/>
          <a:ln>
            <a:noFill/>
          </a:ln>
        </p:spPr>
        <p:style>
          <a:lnRef idx="0"/>
          <a:fillRef idx="0"/>
          <a:effectRef idx="0"/>
          <a:fontRef idx="minor"/>
        </p:style>
      </p:sp>
      <p:pic>
        <p:nvPicPr>
          <p:cNvPr id="404" name="Picture 3" descr=""/>
          <p:cNvPicPr/>
          <p:nvPr/>
        </p:nvPicPr>
        <p:blipFill>
          <a:blip r:embed="rId1"/>
          <a:stretch/>
        </p:blipFill>
        <p:spPr>
          <a:xfrm>
            <a:off x="1591560" y="2011680"/>
            <a:ext cx="9005040" cy="376164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IT WAS A LINE</a:t>
            </a:r>
            <a:endParaRPr b="0" lang="en-US" sz="4000" spc="-1" strike="noStrike">
              <a:latin typeface="Arial"/>
            </a:endParaRPr>
          </a:p>
        </p:txBody>
      </p:sp>
      <p:sp>
        <p:nvSpPr>
          <p:cNvPr id="406" name="CustomShape 2"/>
          <p:cNvSpPr/>
          <p:nvPr/>
        </p:nvSpPr>
        <p:spPr>
          <a:xfrm>
            <a:off x="1202760" y="2011680"/>
            <a:ext cx="9782280" cy="4204440"/>
          </a:xfrm>
          <a:prstGeom prst="rect">
            <a:avLst/>
          </a:prstGeom>
          <a:noFill/>
          <a:ln>
            <a:noFill/>
          </a:ln>
        </p:spPr>
        <p:style>
          <a:lnRef idx="0"/>
          <a:fillRef idx="0"/>
          <a:effectRef idx="0"/>
          <a:fontRef idx="minor"/>
        </p:style>
      </p:sp>
      <p:pic>
        <p:nvPicPr>
          <p:cNvPr id="407" name="Picture 3" descr=""/>
          <p:cNvPicPr/>
          <p:nvPr/>
        </p:nvPicPr>
        <p:blipFill>
          <a:blip r:embed="rId1"/>
          <a:stretch/>
        </p:blipFill>
        <p:spPr>
          <a:xfrm>
            <a:off x="1768320" y="2167920"/>
            <a:ext cx="8651520" cy="3891600"/>
          </a:xfrm>
          <a:prstGeom prst="rect">
            <a:avLst/>
          </a:prstGeom>
          <a:ln>
            <a:noFill/>
          </a:ln>
        </p:spPr>
      </p:pic>
      <p:sp>
        <p:nvSpPr>
          <p:cNvPr id="408" name="CustomShape 3"/>
          <p:cNvSpPr/>
          <p:nvPr/>
        </p:nvSpPr>
        <p:spPr>
          <a:xfrm>
            <a:off x="9375840" y="6217920"/>
            <a:ext cx="17341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Corbel"/>
                <a:ea typeface="DejaVu Sans"/>
              </a:rPr>
              <a:t>Statistics?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NOW A PLANE</a:t>
            </a:r>
            <a:endParaRPr b="0" lang="en-US" sz="4000" spc="-1" strike="noStrike">
              <a:latin typeface="Arial"/>
            </a:endParaRPr>
          </a:p>
        </p:txBody>
      </p:sp>
      <p:sp>
        <p:nvSpPr>
          <p:cNvPr id="410" name="CustomShape 2"/>
          <p:cNvSpPr/>
          <p:nvPr/>
        </p:nvSpPr>
        <p:spPr>
          <a:xfrm>
            <a:off x="1202760" y="2011680"/>
            <a:ext cx="9782280" cy="4204440"/>
          </a:xfrm>
          <a:prstGeom prst="rect">
            <a:avLst/>
          </a:prstGeom>
          <a:noFill/>
          <a:ln>
            <a:noFill/>
          </a:ln>
        </p:spPr>
        <p:style>
          <a:lnRef idx="0"/>
          <a:fillRef idx="0"/>
          <a:effectRef idx="0"/>
          <a:fontRef idx="minor"/>
        </p:style>
      </p:sp>
      <p:pic>
        <p:nvPicPr>
          <p:cNvPr id="411" name="Picture 3" descr=""/>
          <p:cNvPicPr/>
          <p:nvPr/>
        </p:nvPicPr>
        <p:blipFill>
          <a:blip r:embed="rId1"/>
          <a:stretch/>
        </p:blipFill>
        <p:spPr>
          <a:xfrm>
            <a:off x="483840" y="1792800"/>
            <a:ext cx="11220120" cy="494244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1202760" y="284040"/>
            <a:ext cx="9782280" cy="1506960"/>
          </a:xfrm>
          <a:prstGeom prst="rect">
            <a:avLst/>
          </a:prstGeom>
          <a:noFill/>
          <a:ln>
            <a:noFill/>
          </a:ln>
        </p:spPr>
        <p:style>
          <a:lnRef idx="0"/>
          <a:fillRef idx="0"/>
          <a:effectRef idx="0"/>
          <a:fontRef idx="minor"/>
        </p:style>
      </p:sp>
      <p:sp>
        <p:nvSpPr>
          <p:cNvPr id="413" name="CustomShape 2"/>
          <p:cNvSpPr/>
          <p:nvPr/>
        </p:nvSpPr>
        <p:spPr>
          <a:xfrm>
            <a:off x="1202760" y="2011680"/>
            <a:ext cx="9782280" cy="4204440"/>
          </a:xfrm>
          <a:prstGeom prst="rect">
            <a:avLst/>
          </a:prstGeom>
          <a:noFill/>
          <a:ln>
            <a:noFill/>
          </a:ln>
        </p:spPr>
        <p:style>
          <a:lnRef idx="0"/>
          <a:fillRef idx="0"/>
          <a:effectRef idx="0"/>
          <a:fontRef idx="minor"/>
        </p:style>
      </p:sp>
      <p:pic>
        <p:nvPicPr>
          <p:cNvPr id="414" name="Picture 3" descr=""/>
          <p:cNvPicPr/>
          <p:nvPr/>
        </p:nvPicPr>
        <p:blipFill>
          <a:blip r:embed="rId1"/>
          <a:stretch/>
        </p:blipFill>
        <p:spPr>
          <a:xfrm>
            <a:off x="1992960" y="2112120"/>
            <a:ext cx="7767000" cy="41040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evidence</a:t>
            </a:r>
            <a:endParaRPr b="0" lang="en-US" sz="4000" spc="-1" strike="noStrike">
              <a:latin typeface="Arial"/>
            </a:endParaRPr>
          </a:p>
        </p:txBody>
      </p:sp>
      <p:sp>
        <p:nvSpPr>
          <p:cNvPr id="233" name="CustomShape 2"/>
          <p:cNvSpPr/>
          <p:nvPr/>
        </p:nvSpPr>
        <p:spPr>
          <a:xfrm>
            <a:off x="1202760" y="2011680"/>
            <a:ext cx="9782280" cy="4204440"/>
          </a:xfrm>
          <a:prstGeom prst="rect">
            <a:avLst/>
          </a:prstGeom>
          <a:noFill/>
          <a:ln>
            <a:noFill/>
          </a:ln>
        </p:spPr>
        <p:style>
          <a:lnRef idx="0"/>
          <a:fillRef idx="0"/>
          <a:effectRef idx="0"/>
          <a:fontRef idx="minor"/>
        </p:style>
      </p:sp>
      <p:pic>
        <p:nvPicPr>
          <p:cNvPr id="234" name="Picture 5" descr=""/>
          <p:cNvPicPr/>
          <p:nvPr/>
        </p:nvPicPr>
        <p:blipFill>
          <a:blip r:embed="rId1"/>
          <a:stretch/>
        </p:blipFill>
        <p:spPr>
          <a:xfrm>
            <a:off x="2722680" y="2225880"/>
            <a:ext cx="6742800" cy="420876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ENOUGH IMPROVEMENT?</a:t>
            </a:r>
            <a:endParaRPr b="0" lang="en-US" sz="4000" spc="-1" strike="noStrike">
              <a:latin typeface="Arial"/>
            </a:endParaRPr>
          </a:p>
        </p:txBody>
      </p:sp>
      <p:sp>
        <p:nvSpPr>
          <p:cNvPr id="416" name="CustomShape 2"/>
          <p:cNvSpPr/>
          <p:nvPr/>
        </p:nvSpPr>
        <p:spPr>
          <a:xfrm>
            <a:off x="1202760" y="2011680"/>
            <a:ext cx="9782280" cy="4204440"/>
          </a:xfrm>
          <a:prstGeom prst="rect">
            <a:avLst/>
          </a:prstGeom>
          <a:noFill/>
          <a:ln>
            <a:noFill/>
          </a:ln>
        </p:spPr>
        <p:style>
          <a:lnRef idx="0"/>
          <a:fillRef idx="0"/>
          <a:effectRef idx="0"/>
          <a:fontRef idx="minor"/>
        </p:style>
      </p:sp>
      <p:pic>
        <p:nvPicPr>
          <p:cNvPr id="417" name="Picture 4" descr=""/>
          <p:cNvPicPr/>
          <p:nvPr/>
        </p:nvPicPr>
        <p:blipFill>
          <a:blip r:embed="rId1"/>
          <a:stretch/>
        </p:blipFill>
        <p:spPr>
          <a:xfrm>
            <a:off x="1469880" y="2474640"/>
            <a:ext cx="8572680" cy="374148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1202760" y="284040"/>
            <a:ext cx="9782280" cy="1506960"/>
          </a:xfrm>
          <a:prstGeom prst="rect">
            <a:avLst/>
          </a:prstGeom>
          <a:noFill/>
          <a:ln>
            <a:noFill/>
          </a:ln>
        </p:spPr>
        <p:style>
          <a:lnRef idx="0"/>
          <a:fillRef idx="0"/>
          <a:effectRef idx="0"/>
          <a:fontRef idx="minor"/>
        </p:style>
      </p:sp>
      <p:sp>
        <p:nvSpPr>
          <p:cNvPr id="419" name="CustomShape 2"/>
          <p:cNvSpPr/>
          <p:nvPr/>
        </p:nvSpPr>
        <p:spPr>
          <a:xfrm>
            <a:off x="1202760" y="2011680"/>
            <a:ext cx="9782280" cy="4204440"/>
          </a:xfrm>
          <a:prstGeom prst="rect">
            <a:avLst/>
          </a:prstGeom>
          <a:noFill/>
          <a:ln>
            <a:noFill/>
          </a:ln>
        </p:spPr>
        <p:style>
          <a:lnRef idx="0"/>
          <a:fillRef idx="0"/>
          <a:effectRef idx="0"/>
          <a:fontRef idx="minor"/>
        </p:style>
      </p:sp>
      <p:pic>
        <p:nvPicPr>
          <p:cNvPr id="420" name="Picture 3" descr=""/>
          <p:cNvPicPr/>
          <p:nvPr/>
        </p:nvPicPr>
        <p:blipFill>
          <a:blip r:embed="rId1"/>
          <a:stretch/>
        </p:blipFill>
        <p:spPr>
          <a:xfrm>
            <a:off x="2233080" y="1919880"/>
            <a:ext cx="7103520" cy="400644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Machine learning pillar!</a:t>
            </a:r>
            <a:endParaRPr b="0" lang="en-US" sz="4000" spc="-1" strike="noStrike">
              <a:latin typeface="Arial"/>
            </a:endParaRPr>
          </a:p>
        </p:txBody>
      </p:sp>
      <p:sp>
        <p:nvSpPr>
          <p:cNvPr id="422"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Does it take a long time to try it?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If No, then do it. Even if it’s not very justified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202760" y="284040"/>
            <a:ext cx="9782280" cy="1506960"/>
          </a:xfrm>
          <a:prstGeom prst="rect">
            <a:avLst/>
          </a:prstGeom>
          <a:noFill/>
          <a:ln>
            <a:noFill/>
          </a:ln>
        </p:spPr>
        <p:style>
          <a:lnRef idx="0"/>
          <a:fillRef idx="0"/>
          <a:effectRef idx="0"/>
          <a:fontRef idx="minor"/>
        </p:style>
      </p:sp>
      <p:sp>
        <p:nvSpPr>
          <p:cNvPr id="424" name="CustomShape 2"/>
          <p:cNvSpPr/>
          <p:nvPr/>
        </p:nvSpPr>
        <p:spPr>
          <a:xfrm>
            <a:off x="1202760" y="2011680"/>
            <a:ext cx="9782280" cy="4204440"/>
          </a:xfrm>
          <a:prstGeom prst="rect">
            <a:avLst/>
          </a:prstGeom>
          <a:noFill/>
          <a:ln>
            <a:noFill/>
          </a:ln>
        </p:spPr>
        <p:style>
          <a:lnRef idx="0"/>
          <a:fillRef idx="0"/>
          <a:effectRef idx="0"/>
          <a:fontRef idx="minor"/>
        </p:style>
      </p:sp>
      <p:pic>
        <p:nvPicPr>
          <p:cNvPr id="425" name="Picture 3" descr=""/>
          <p:cNvPicPr/>
          <p:nvPr/>
        </p:nvPicPr>
        <p:blipFill>
          <a:blip r:embed="rId1"/>
          <a:stretch/>
        </p:blipFill>
        <p:spPr>
          <a:xfrm>
            <a:off x="855360" y="1792800"/>
            <a:ext cx="10477080" cy="450432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guesses? </a:t>
            </a:r>
            <a:endParaRPr b="0" lang="en-US" sz="4000" spc="-1" strike="noStrike">
              <a:latin typeface="Arial"/>
            </a:endParaRPr>
          </a:p>
        </p:txBody>
      </p:sp>
      <p:sp>
        <p:nvSpPr>
          <p:cNvPr id="427" name="CustomShape 2"/>
          <p:cNvSpPr/>
          <p:nvPr/>
        </p:nvSpPr>
        <p:spPr>
          <a:xfrm>
            <a:off x="1202760" y="2011680"/>
            <a:ext cx="9782280" cy="4204440"/>
          </a:xfrm>
          <a:prstGeom prst="rect">
            <a:avLst/>
          </a:prstGeom>
          <a:noFill/>
          <a:ln>
            <a:noFill/>
          </a:ln>
        </p:spPr>
        <p:style>
          <a:lnRef idx="0"/>
          <a:fillRef idx="0"/>
          <a:effectRef idx="0"/>
          <a:fontRef idx="minor"/>
        </p:style>
      </p:sp>
      <p:pic>
        <p:nvPicPr>
          <p:cNvPr id="428" name="Picture 3" descr=""/>
          <p:cNvPicPr/>
          <p:nvPr/>
        </p:nvPicPr>
        <p:blipFill>
          <a:blip r:embed="rId1"/>
          <a:stretch/>
        </p:blipFill>
        <p:spPr>
          <a:xfrm>
            <a:off x="726120" y="2244960"/>
            <a:ext cx="10419840" cy="418968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9:4:4 nutrition rule </a:t>
            </a:r>
            <a:endParaRPr b="0" lang="en-US" sz="4000" spc="-1" strike="noStrike">
              <a:latin typeface="Arial"/>
            </a:endParaRPr>
          </a:p>
        </p:txBody>
      </p:sp>
      <p:sp>
        <p:nvSpPr>
          <p:cNvPr id="430" name="CustomShape 2"/>
          <p:cNvSpPr/>
          <p:nvPr/>
        </p:nvSpPr>
        <p:spPr>
          <a:xfrm>
            <a:off x="1202760" y="2011680"/>
            <a:ext cx="9782280" cy="4204440"/>
          </a:xfrm>
          <a:prstGeom prst="rect">
            <a:avLst/>
          </a:prstGeom>
          <a:noFill/>
          <a:ln>
            <a:noFill/>
          </a:ln>
        </p:spPr>
        <p:style>
          <a:lnRef idx="0"/>
          <a:fillRef idx="0"/>
          <a:effectRef idx="0"/>
          <a:fontRef idx="minor"/>
        </p:style>
      </p:sp>
      <p:pic>
        <p:nvPicPr>
          <p:cNvPr id="431" name="Picture 3" descr=""/>
          <p:cNvPicPr/>
          <p:nvPr/>
        </p:nvPicPr>
        <p:blipFill>
          <a:blip r:embed="rId1"/>
          <a:stretch/>
        </p:blipFill>
        <p:spPr>
          <a:xfrm>
            <a:off x="726120" y="2244960"/>
            <a:ext cx="10419840" cy="418968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1202760" y="284040"/>
            <a:ext cx="9782280" cy="1506960"/>
          </a:xfrm>
          <a:prstGeom prst="rect">
            <a:avLst/>
          </a:prstGeom>
          <a:noFill/>
          <a:ln>
            <a:noFill/>
          </a:ln>
        </p:spPr>
        <p:style>
          <a:lnRef idx="0"/>
          <a:fillRef idx="0"/>
          <a:effectRef idx="0"/>
          <a:fontRef idx="minor"/>
        </p:style>
      </p:sp>
      <p:sp>
        <p:nvSpPr>
          <p:cNvPr id="433" name="CustomShape 2"/>
          <p:cNvSpPr/>
          <p:nvPr/>
        </p:nvSpPr>
        <p:spPr>
          <a:xfrm>
            <a:off x="1202760" y="2011680"/>
            <a:ext cx="9782280" cy="4204440"/>
          </a:xfrm>
          <a:prstGeom prst="rect">
            <a:avLst/>
          </a:prstGeom>
          <a:noFill/>
          <a:ln>
            <a:noFill/>
          </a:ln>
        </p:spPr>
        <p:style>
          <a:lnRef idx="0"/>
          <a:fillRef idx="0"/>
          <a:effectRef idx="0"/>
          <a:fontRef idx="minor"/>
        </p:style>
      </p:sp>
      <p:pic>
        <p:nvPicPr>
          <p:cNvPr id="434" name="Picture 3" descr=""/>
          <p:cNvPicPr/>
          <p:nvPr/>
        </p:nvPicPr>
        <p:blipFill>
          <a:blip r:embed="rId1"/>
          <a:stretch/>
        </p:blipFill>
        <p:spPr>
          <a:xfrm>
            <a:off x="974520" y="2151000"/>
            <a:ext cx="8808120" cy="443844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9:4:4</a:t>
            </a:r>
            <a:endParaRPr b="0" lang="en-US" sz="4000" spc="-1" strike="noStrike">
              <a:latin typeface="Arial"/>
            </a:endParaRPr>
          </a:p>
        </p:txBody>
      </p:sp>
      <p:sp>
        <p:nvSpPr>
          <p:cNvPr id="436" name="CustomShape 2"/>
          <p:cNvSpPr/>
          <p:nvPr/>
        </p:nvSpPr>
        <p:spPr>
          <a:xfrm>
            <a:off x="1202760" y="2011680"/>
            <a:ext cx="9782280" cy="4204440"/>
          </a:xfrm>
          <a:prstGeom prst="rect">
            <a:avLst/>
          </a:prstGeom>
          <a:noFill/>
          <a:ln>
            <a:noFill/>
          </a:ln>
        </p:spPr>
        <p:style>
          <a:lnRef idx="0"/>
          <a:fillRef idx="0"/>
          <a:effectRef idx="0"/>
          <a:fontRef idx="minor"/>
        </p:style>
      </p:sp>
      <p:pic>
        <p:nvPicPr>
          <p:cNvPr id="437" name="Picture 3" descr=""/>
          <p:cNvPicPr/>
          <p:nvPr/>
        </p:nvPicPr>
        <p:blipFill>
          <a:blip r:embed="rId1"/>
          <a:stretch/>
        </p:blipFill>
        <p:spPr>
          <a:xfrm>
            <a:off x="2135160" y="2912400"/>
            <a:ext cx="6647400" cy="330372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Feature engineering</a:t>
            </a:r>
            <a:endParaRPr b="0" lang="en-US" sz="4000" spc="-1" strike="noStrike">
              <a:latin typeface="Arial"/>
            </a:endParaRPr>
          </a:p>
        </p:txBody>
      </p:sp>
      <p:sp>
        <p:nvSpPr>
          <p:cNvPr id="439" name="CustomShape 2"/>
          <p:cNvSpPr/>
          <p:nvPr/>
        </p:nvSpPr>
        <p:spPr>
          <a:xfrm>
            <a:off x="1202760" y="2011680"/>
            <a:ext cx="9782280" cy="4204440"/>
          </a:xfrm>
          <a:prstGeom prst="rect">
            <a:avLst/>
          </a:prstGeom>
          <a:noFill/>
          <a:ln>
            <a:noFill/>
          </a:ln>
        </p:spPr>
        <p:style>
          <a:lnRef idx="0"/>
          <a:fillRef idx="0"/>
          <a:effectRef idx="0"/>
          <a:fontRef idx="minor"/>
        </p:style>
      </p:sp>
      <p:pic>
        <p:nvPicPr>
          <p:cNvPr id="440" name="Picture 3" descr=""/>
          <p:cNvPicPr/>
          <p:nvPr/>
        </p:nvPicPr>
        <p:blipFill>
          <a:blip r:embed="rId1"/>
          <a:stretch/>
        </p:blipFill>
        <p:spPr>
          <a:xfrm>
            <a:off x="764640" y="2223720"/>
            <a:ext cx="10658880" cy="4241880"/>
          </a:xfrm>
          <a:prstGeom prst="rect">
            <a:avLst/>
          </a:prstGeom>
          <a:ln>
            <a:noFill/>
          </a:ln>
        </p:spPr>
      </p:pic>
      <p:sp>
        <p:nvSpPr>
          <p:cNvPr id="441" name="CustomShape 3"/>
          <p:cNvSpPr/>
          <p:nvPr/>
        </p:nvSpPr>
        <p:spPr>
          <a:xfrm>
            <a:off x="3045960" y="2469240"/>
            <a:ext cx="23331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ea typeface="DejaVu Sans"/>
              </a:rPr>
              <a:t>What’s this 143?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1202760" y="284040"/>
            <a:ext cx="9782280" cy="1506960"/>
          </a:xfrm>
          <a:prstGeom prst="rect">
            <a:avLst/>
          </a:prstGeom>
          <a:noFill/>
          <a:ln>
            <a:noFill/>
          </a:ln>
        </p:spPr>
        <p:style>
          <a:lnRef idx="0"/>
          <a:fillRef idx="0"/>
          <a:effectRef idx="0"/>
          <a:fontRef idx="minor"/>
        </p:style>
      </p:sp>
      <p:sp>
        <p:nvSpPr>
          <p:cNvPr id="443" name="CustomShape 2"/>
          <p:cNvSpPr/>
          <p:nvPr/>
        </p:nvSpPr>
        <p:spPr>
          <a:xfrm>
            <a:off x="1202760" y="2011680"/>
            <a:ext cx="9782280" cy="4204440"/>
          </a:xfrm>
          <a:prstGeom prst="rect">
            <a:avLst/>
          </a:prstGeom>
          <a:noFill/>
          <a:ln>
            <a:noFill/>
          </a:ln>
        </p:spPr>
        <p:style>
          <a:lnRef idx="0"/>
          <a:fillRef idx="0"/>
          <a:effectRef idx="0"/>
          <a:fontRef idx="minor"/>
        </p:style>
      </p:sp>
      <p:pic>
        <p:nvPicPr>
          <p:cNvPr id="444" name="Picture 3" descr=""/>
          <p:cNvPicPr/>
          <p:nvPr/>
        </p:nvPicPr>
        <p:blipFill>
          <a:blip r:embed="rId1"/>
          <a:stretch/>
        </p:blipFill>
        <p:spPr>
          <a:xfrm>
            <a:off x="583920" y="2388240"/>
            <a:ext cx="11020320" cy="38278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Randomization</a:t>
            </a:r>
            <a:endParaRPr b="0" lang="en-US" sz="4000" spc="-1" strike="noStrike">
              <a:latin typeface="Arial"/>
            </a:endParaRPr>
          </a:p>
        </p:txBody>
      </p:sp>
      <p:sp>
        <p:nvSpPr>
          <p:cNvPr id="236" name="CustomShape 2"/>
          <p:cNvSpPr/>
          <p:nvPr/>
        </p:nvSpPr>
        <p:spPr>
          <a:xfrm>
            <a:off x="1202760" y="2011680"/>
            <a:ext cx="9782280" cy="4204440"/>
          </a:xfrm>
          <a:prstGeom prst="rect">
            <a:avLst/>
          </a:prstGeom>
          <a:noFill/>
          <a:ln>
            <a:noFill/>
          </a:ln>
        </p:spPr>
        <p:style>
          <a:lnRef idx="0"/>
          <a:fillRef idx="0"/>
          <a:effectRef idx="0"/>
          <a:fontRef idx="minor"/>
        </p:style>
      </p:sp>
      <p:pic>
        <p:nvPicPr>
          <p:cNvPr id="237" name="Picture 2" descr="ماتت دوللي المستنسخة وبقي ما يبشر العلماء"/>
          <p:cNvPicPr/>
          <p:nvPr/>
        </p:nvPicPr>
        <p:blipFill>
          <a:blip r:embed="rId1"/>
          <a:stretch/>
        </p:blipFill>
        <p:spPr>
          <a:xfrm>
            <a:off x="1967040" y="2012400"/>
            <a:ext cx="7805160" cy="438948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1202760" y="284040"/>
            <a:ext cx="9782280" cy="1506960"/>
          </a:xfrm>
          <a:prstGeom prst="rect">
            <a:avLst/>
          </a:prstGeom>
          <a:noFill/>
          <a:ln>
            <a:noFill/>
          </a:ln>
        </p:spPr>
        <p:style>
          <a:lnRef idx="0"/>
          <a:fillRef idx="0"/>
          <a:effectRef idx="0"/>
          <a:fontRef idx="minor"/>
        </p:style>
      </p:sp>
      <p:sp>
        <p:nvSpPr>
          <p:cNvPr id="446" name="CustomShape 2"/>
          <p:cNvSpPr/>
          <p:nvPr/>
        </p:nvSpPr>
        <p:spPr>
          <a:xfrm>
            <a:off x="1202760" y="2011680"/>
            <a:ext cx="9782280" cy="4204440"/>
          </a:xfrm>
          <a:prstGeom prst="rect">
            <a:avLst/>
          </a:prstGeom>
          <a:noFill/>
          <a:ln>
            <a:noFill/>
          </a:ln>
        </p:spPr>
        <p:style>
          <a:lnRef idx="0"/>
          <a:fillRef idx="0"/>
          <a:effectRef idx="0"/>
          <a:fontRef idx="minor"/>
        </p:style>
      </p:sp>
      <p:pic>
        <p:nvPicPr>
          <p:cNvPr id="447" name="Picture 3" descr=""/>
          <p:cNvPicPr/>
          <p:nvPr/>
        </p:nvPicPr>
        <p:blipFill>
          <a:blip r:embed="rId1"/>
          <a:stretch/>
        </p:blipFill>
        <p:spPr>
          <a:xfrm>
            <a:off x="1851120" y="2206800"/>
            <a:ext cx="8486280" cy="422784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1202760" y="284040"/>
            <a:ext cx="9782280" cy="1506960"/>
          </a:xfrm>
          <a:prstGeom prst="rect">
            <a:avLst/>
          </a:prstGeom>
          <a:noFill/>
          <a:ln>
            <a:noFill/>
          </a:ln>
        </p:spPr>
        <p:style>
          <a:lnRef idx="0"/>
          <a:fillRef idx="0"/>
          <a:effectRef idx="0"/>
          <a:fontRef idx="minor"/>
        </p:style>
      </p:sp>
      <p:sp>
        <p:nvSpPr>
          <p:cNvPr id="449" name="CustomShape 2"/>
          <p:cNvSpPr/>
          <p:nvPr/>
        </p:nvSpPr>
        <p:spPr>
          <a:xfrm>
            <a:off x="1202760" y="2011680"/>
            <a:ext cx="9782280" cy="4204440"/>
          </a:xfrm>
          <a:prstGeom prst="rect">
            <a:avLst/>
          </a:prstGeom>
          <a:noFill/>
          <a:ln>
            <a:noFill/>
          </a:ln>
        </p:spPr>
        <p:style>
          <a:lnRef idx="0"/>
          <a:fillRef idx="0"/>
          <a:effectRef idx="0"/>
          <a:fontRef idx="minor"/>
        </p:style>
      </p:sp>
      <p:pic>
        <p:nvPicPr>
          <p:cNvPr id="450" name="Picture 3" descr=""/>
          <p:cNvPicPr/>
          <p:nvPr/>
        </p:nvPicPr>
        <p:blipFill>
          <a:blip r:embed="rId1"/>
          <a:stretch/>
        </p:blipFill>
        <p:spPr>
          <a:xfrm>
            <a:off x="984600" y="2011680"/>
            <a:ext cx="9225360" cy="458820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1202760" y="284040"/>
            <a:ext cx="9782280" cy="1506960"/>
          </a:xfrm>
          <a:prstGeom prst="rect">
            <a:avLst/>
          </a:prstGeom>
          <a:noFill/>
          <a:ln>
            <a:noFill/>
          </a:ln>
        </p:spPr>
        <p:style>
          <a:lnRef idx="0"/>
          <a:fillRef idx="0"/>
          <a:effectRef idx="0"/>
          <a:fontRef idx="minor"/>
        </p:style>
      </p:sp>
      <p:sp>
        <p:nvSpPr>
          <p:cNvPr id="452" name="CustomShape 2"/>
          <p:cNvSpPr/>
          <p:nvPr/>
        </p:nvSpPr>
        <p:spPr>
          <a:xfrm>
            <a:off x="1202760" y="2011680"/>
            <a:ext cx="9782280" cy="4204440"/>
          </a:xfrm>
          <a:prstGeom prst="rect">
            <a:avLst/>
          </a:prstGeom>
          <a:noFill/>
          <a:ln>
            <a:noFill/>
          </a:ln>
        </p:spPr>
        <p:style>
          <a:lnRef idx="0"/>
          <a:fillRef idx="0"/>
          <a:effectRef idx="0"/>
          <a:fontRef idx="minor"/>
        </p:style>
      </p:sp>
      <p:pic>
        <p:nvPicPr>
          <p:cNvPr id="453" name="Picture 3" descr=""/>
          <p:cNvPicPr/>
          <p:nvPr/>
        </p:nvPicPr>
        <p:blipFill>
          <a:blip r:embed="rId1"/>
          <a:stretch/>
        </p:blipFill>
        <p:spPr>
          <a:xfrm>
            <a:off x="1446120" y="2011680"/>
            <a:ext cx="9295920" cy="426600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1202760" y="284040"/>
            <a:ext cx="9782280" cy="1506960"/>
          </a:xfrm>
          <a:prstGeom prst="rect">
            <a:avLst/>
          </a:prstGeom>
          <a:noFill/>
          <a:ln>
            <a:noFill/>
          </a:ln>
        </p:spPr>
        <p:style>
          <a:lnRef idx="0"/>
          <a:fillRef idx="0"/>
          <a:effectRef idx="0"/>
          <a:fontRef idx="minor"/>
        </p:style>
      </p:sp>
      <p:sp>
        <p:nvSpPr>
          <p:cNvPr id="455" name="CustomShape 2"/>
          <p:cNvSpPr/>
          <p:nvPr/>
        </p:nvSpPr>
        <p:spPr>
          <a:xfrm>
            <a:off x="1202760" y="2011680"/>
            <a:ext cx="9782280" cy="4204440"/>
          </a:xfrm>
          <a:prstGeom prst="rect">
            <a:avLst/>
          </a:prstGeom>
          <a:noFill/>
          <a:ln>
            <a:noFill/>
          </a:ln>
        </p:spPr>
        <p:style>
          <a:lnRef idx="0"/>
          <a:fillRef idx="0"/>
          <a:effectRef idx="0"/>
          <a:fontRef idx="minor"/>
        </p:style>
      </p:sp>
      <p:pic>
        <p:nvPicPr>
          <p:cNvPr id="456" name="Picture 3" descr=""/>
          <p:cNvPicPr/>
          <p:nvPr/>
        </p:nvPicPr>
        <p:blipFill>
          <a:blip r:embed="rId1"/>
          <a:stretch/>
        </p:blipFill>
        <p:spPr>
          <a:xfrm>
            <a:off x="2346480" y="3047760"/>
            <a:ext cx="7495560" cy="213192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Train – test - validate … </a:t>
            </a:r>
            <a:endParaRPr b="0" lang="en-US" sz="4000" spc="-1" strike="noStrike">
              <a:latin typeface="Arial"/>
            </a:endParaRPr>
          </a:p>
        </p:txBody>
      </p:sp>
      <p:sp>
        <p:nvSpPr>
          <p:cNvPr id="458" name="CustomShape 2"/>
          <p:cNvSpPr/>
          <p:nvPr/>
        </p:nvSpPr>
        <p:spPr>
          <a:xfrm>
            <a:off x="1202760" y="2011680"/>
            <a:ext cx="9782280" cy="4204440"/>
          </a:xfrm>
          <a:prstGeom prst="rect">
            <a:avLst/>
          </a:prstGeom>
          <a:noFill/>
          <a:ln>
            <a:noFill/>
          </a:ln>
        </p:spPr>
        <p:style>
          <a:lnRef idx="0"/>
          <a:fillRef idx="0"/>
          <a:effectRef idx="0"/>
          <a:fontRef idx="minor"/>
        </p:style>
      </p:sp>
      <p:pic>
        <p:nvPicPr>
          <p:cNvPr id="459" name="Picture 3" descr=""/>
          <p:cNvPicPr/>
          <p:nvPr/>
        </p:nvPicPr>
        <p:blipFill>
          <a:blip r:embed="rId1"/>
          <a:stretch/>
        </p:blipFill>
        <p:spPr>
          <a:xfrm>
            <a:off x="2532240" y="2118960"/>
            <a:ext cx="7124040" cy="398988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he got..</a:t>
            </a:r>
            <a:endParaRPr b="0" lang="en-US" sz="4000" spc="-1" strike="noStrike">
              <a:latin typeface="Arial"/>
            </a:endParaRPr>
          </a:p>
        </p:txBody>
      </p:sp>
      <p:sp>
        <p:nvSpPr>
          <p:cNvPr id="46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No more examples [data points]</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No explicit rules</a:t>
            </a:r>
            <a:endParaRPr b="0" lang="en-US" sz="2200" spc="-1" strike="noStrike">
              <a:latin typeface="Arial"/>
            </a:endParaRPr>
          </a:p>
        </p:txBody>
      </p:sp>
      <p:pic>
        <p:nvPicPr>
          <p:cNvPr id="462" name="Picture 3" descr=""/>
          <p:cNvPicPr/>
          <p:nvPr/>
        </p:nvPicPr>
        <p:blipFill>
          <a:blip r:embed="rId1"/>
          <a:stretch/>
        </p:blipFill>
        <p:spPr>
          <a:xfrm>
            <a:off x="5220000" y="3200400"/>
            <a:ext cx="5614200" cy="250308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Training</a:t>
            </a:r>
            <a:endParaRPr b="0" lang="en-US" sz="4000" spc="-1" strike="noStrike">
              <a:latin typeface="Arial"/>
            </a:endParaRPr>
          </a:p>
        </p:txBody>
      </p:sp>
      <p:sp>
        <p:nvSpPr>
          <p:cNvPr id="464" name="CustomShape 2"/>
          <p:cNvSpPr/>
          <p:nvPr/>
        </p:nvSpPr>
        <p:spPr>
          <a:xfrm>
            <a:off x="1202760" y="2011680"/>
            <a:ext cx="9782280" cy="4204440"/>
          </a:xfrm>
          <a:prstGeom prst="rect">
            <a:avLst/>
          </a:prstGeom>
          <a:noFill/>
          <a:ln>
            <a:noFill/>
          </a:ln>
        </p:spPr>
        <p:style>
          <a:lnRef idx="0"/>
          <a:fillRef idx="0"/>
          <a:effectRef idx="0"/>
          <a:fontRef idx="minor"/>
        </p:style>
      </p:sp>
      <p:pic>
        <p:nvPicPr>
          <p:cNvPr id="465" name="Picture 3" descr=""/>
          <p:cNvPicPr/>
          <p:nvPr/>
        </p:nvPicPr>
        <p:blipFill>
          <a:blip r:embed="rId1"/>
          <a:stretch/>
        </p:blipFill>
        <p:spPr>
          <a:xfrm>
            <a:off x="978480" y="2078280"/>
            <a:ext cx="7047720" cy="1217520"/>
          </a:xfrm>
          <a:prstGeom prst="rect">
            <a:avLst/>
          </a:prstGeom>
          <a:ln>
            <a:noFill/>
          </a:ln>
        </p:spPr>
      </p:pic>
      <p:pic>
        <p:nvPicPr>
          <p:cNvPr id="466" name="Picture 5" descr=""/>
          <p:cNvPicPr/>
          <p:nvPr/>
        </p:nvPicPr>
        <p:blipFill>
          <a:blip r:embed="rId2"/>
          <a:stretch/>
        </p:blipFill>
        <p:spPr>
          <a:xfrm>
            <a:off x="5595480" y="3713040"/>
            <a:ext cx="5614200" cy="250308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Found the pattern</a:t>
            </a:r>
            <a:endParaRPr b="0" lang="en-US" sz="4000" spc="-1" strike="noStrike">
              <a:latin typeface="Arial"/>
            </a:endParaRPr>
          </a:p>
        </p:txBody>
      </p:sp>
      <p:sp>
        <p:nvSpPr>
          <p:cNvPr id="468" name="CustomShape 2"/>
          <p:cNvSpPr/>
          <p:nvPr/>
        </p:nvSpPr>
        <p:spPr>
          <a:xfrm>
            <a:off x="1202760" y="2011680"/>
            <a:ext cx="9782280" cy="4204440"/>
          </a:xfrm>
          <a:prstGeom prst="rect">
            <a:avLst/>
          </a:prstGeom>
          <a:noFill/>
          <a:ln>
            <a:noFill/>
          </a:ln>
        </p:spPr>
        <p:style>
          <a:lnRef idx="0"/>
          <a:fillRef idx="0"/>
          <a:effectRef idx="0"/>
          <a:fontRef idx="minor"/>
        </p:style>
      </p:sp>
      <p:pic>
        <p:nvPicPr>
          <p:cNvPr id="469" name="Picture 3" descr=""/>
          <p:cNvPicPr/>
          <p:nvPr/>
        </p:nvPicPr>
        <p:blipFill>
          <a:blip r:embed="rId1"/>
          <a:stretch/>
        </p:blipFill>
        <p:spPr>
          <a:xfrm>
            <a:off x="2949840" y="2662920"/>
            <a:ext cx="6288480" cy="2578320"/>
          </a:xfrm>
          <a:prstGeom prst="rect">
            <a:avLst/>
          </a:prstGeom>
          <a:ln>
            <a:noFill/>
          </a:ln>
        </p:spPr>
      </p:pic>
      <p:sp>
        <p:nvSpPr>
          <p:cNvPr id="470" name="CustomShape 3"/>
          <p:cNvSpPr/>
          <p:nvPr/>
        </p:nvSpPr>
        <p:spPr>
          <a:xfrm>
            <a:off x="1491480" y="5545800"/>
            <a:ext cx="1999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Fits perfectly!</a:t>
            </a:r>
            <a:endParaRPr b="0" lang="en-US" sz="1800" spc="-1" strike="noStrike">
              <a:latin typeface="Arial"/>
            </a:endParaRPr>
          </a:p>
        </p:txBody>
      </p:sp>
      <p:sp>
        <p:nvSpPr>
          <p:cNvPr id="471" name="CustomShape 4"/>
          <p:cNvSpPr/>
          <p:nvPr/>
        </p:nvSpPr>
        <p:spPr>
          <a:xfrm>
            <a:off x="8853840" y="5709600"/>
            <a:ext cx="177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Go to exam?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Try another example!!</a:t>
            </a:r>
            <a:endParaRPr b="0" lang="en-US" sz="4000" spc="-1" strike="noStrike">
              <a:latin typeface="Arial"/>
            </a:endParaRPr>
          </a:p>
        </p:txBody>
      </p:sp>
      <p:sp>
        <p:nvSpPr>
          <p:cNvPr id="473" name="CustomShape 2"/>
          <p:cNvSpPr/>
          <p:nvPr/>
        </p:nvSpPr>
        <p:spPr>
          <a:xfrm>
            <a:off x="1202760" y="2011680"/>
            <a:ext cx="9782280" cy="4204440"/>
          </a:xfrm>
          <a:prstGeom prst="rect">
            <a:avLst/>
          </a:prstGeom>
          <a:noFill/>
          <a:ln>
            <a:noFill/>
          </a:ln>
        </p:spPr>
        <p:style>
          <a:lnRef idx="0"/>
          <a:fillRef idx="0"/>
          <a:effectRef idx="0"/>
          <a:fontRef idx="minor"/>
        </p:style>
      </p:sp>
      <p:pic>
        <p:nvPicPr>
          <p:cNvPr id="474" name="Picture 3" descr=""/>
          <p:cNvPicPr/>
          <p:nvPr/>
        </p:nvPicPr>
        <p:blipFill>
          <a:blip r:embed="rId1"/>
          <a:stretch/>
        </p:blipFill>
        <p:spPr>
          <a:xfrm>
            <a:off x="4177080" y="2141280"/>
            <a:ext cx="3833640" cy="394524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examples before exam</a:t>
            </a:r>
            <a:endParaRPr b="0" lang="en-US" sz="4000" spc="-1" strike="noStrike">
              <a:latin typeface="Arial"/>
            </a:endParaRPr>
          </a:p>
        </p:txBody>
      </p:sp>
      <p:sp>
        <p:nvSpPr>
          <p:cNvPr id="476" name="CustomShape 2"/>
          <p:cNvSpPr/>
          <p:nvPr/>
        </p:nvSpPr>
        <p:spPr>
          <a:xfrm>
            <a:off x="1202760" y="2011680"/>
            <a:ext cx="9782280" cy="4204440"/>
          </a:xfrm>
          <a:prstGeom prst="rect">
            <a:avLst/>
          </a:prstGeom>
          <a:noFill/>
          <a:ln>
            <a:noFill/>
          </a:ln>
        </p:spPr>
        <p:style>
          <a:lnRef idx="0"/>
          <a:fillRef idx="0"/>
          <a:effectRef idx="0"/>
          <a:fontRef idx="minor"/>
        </p:style>
      </p:sp>
      <p:pic>
        <p:nvPicPr>
          <p:cNvPr id="477" name="Picture 3" descr=""/>
          <p:cNvPicPr/>
          <p:nvPr/>
        </p:nvPicPr>
        <p:blipFill>
          <a:blip r:embed="rId1"/>
          <a:stretch/>
        </p:blipFill>
        <p:spPr>
          <a:xfrm>
            <a:off x="3932640" y="2752920"/>
            <a:ext cx="4323240" cy="18273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1202760" y="284040"/>
            <a:ext cx="9782280" cy="1506960"/>
          </a:xfrm>
          <a:prstGeom prst="rect">
            <a:avLst/>
          </a:prstGeom>
          <a:noFill/>
          <a:ln>
            <a:noFill/>
          </a:ln>
        </p:spPr>
        <p:style>
          <a:lnRef idx="0"/>
          <a:fillRef idx="0"/>
          <a:effectRef idx="0"/>
          <a:fontRef idx="minor"/>
        </p:style>
      </p:sp>
      <p:sp>
        <p:nvSpPr>
          <p:cNvPr id="239" name="CustomShape 2"/>
          <p:cNvSpPr/>
          <p:nvPr/>
        </p:nvSpPr>
        <p:spPr>
          <a:xfrm>
            <a:off x="1202760" y="2011680"/>
            <a:ext cx="9782280" cy="4204440"/>
          </a:xfrm>
          <a:prstGeom prst="rect">
            <a:avLst/>
          </a:prstGeom>
          <a:noFill/>
          <a:ln>
            <a:noFill/>
          </a:ln>
        </p:spPr>
        <p:style>
          <a:lnRef idx="0"/>
          <a:fillRef idx="0"/>
          <a:effectRef idx="0"/>
          <a:fontRef idx="minor"/>
        </p:style>
      </p:sp>
      <p:pic>
        <p:nvPicPr>
          <p:cNvPr id="240" name="Picture 3" descr=""/>
          <p:cNvPicPr/>
          <p:nvPr/>
        </p:nvPicPr>
        <p:blipFill>
          <a:blip r:embed="rId1"/>
          <a:stretch/>
        </p:blipFill>
        <p:spPr>
          <a:xfrm>
            <a:off x="2710800" y="2282400"/>
            <a:ext cx="6291360" cy="393372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Tries his model</a:t>
            </a:r>
            <a:endParaRPr b="0" lang="en-US" sz="4000" spc="-1" strike="noStrike">
              <a:latin typeface="Arial"/>
            </a:endParaRPr>
          </a:p>
        </p:txBody>
      </p:sp>
      <p:sp>
        <p:nvSpPr>
          <p:cNvPr id="479" name="CustomShape 2"/>
          <p:cNvSpPr/>
          <p:nvPr/>
        </p:nvSpPr>
        <p:spPr>
          <a:xfrm>
            <a:off x="1202760" y="2011680"/>
            <a:ext cx="9782280" cy="4204440"/>
          </a:xfrm>
          <a:prstGeom prst="rect">
            <a:avLst/>
          </a:prstGeom>
          <a:noFill/>
          <a:ln>
            <a:noFill/>
          </a:ln>
        </p:spPr>
        <p:style>
          <a:lnRef idx="0"/>
          <a:fillRef idx="0"/>
          <a:effectRef idx="0"/>
          <a:fontRef idx="minor"/>
        </p:style>
      </p:sp>
      <p:pic>
        <p:nvPicPr>
          <p:cNvPr id="480" name="Picture 3" descr=""/>
          <p:cNvPicPr/>
          <p:nvPr/>
        </p:nvPicPr>
        <p:blipFill>
          <a:blip r:embed="rId1"/>
          <a:stretch/>
        </p:blipFill>
        <p:spPr>
          <a:xfrm>
            <a:off x="3694320" y="2371320"/>
            <a:ext cx="4285080" cy="1741680"/>
          </a:xfrm>
          <a:prstGeom prst="rect">
            <a:avLst/>
          </a:prstGeom>
          <a:ln>
            <a:noFill/>
          </a:ln>
        </p:spPr>
      </p:pic>
      <p:pic>
        <p:nvPicPr>
          <p:cNvPr id="481" name="Picture 4" descr=""/>
          <p:cNvPicPr/>
          <p:nvPr/>
        </p:nvPicPr>
        <p:blipFill>
          <a:blip r:embed="rId2"/>
          <a:stretch/>
        </p:blipFill>
        <p:spPr>
          <a:xfrm>
            <a:off x="3651120" y="4560480"/>
            <a:ext cx="4370760" cy="165564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now?</a:t>
            </a:r>
            <a:endParaRPr b="0" lang="en-US" sz="4000" spc="-1" strike="noStrike">
              <a:latin typeface="Arial"/>
            </a:endParaRPr>
          </a:p>
        </p:txBody>
      </p:sp>
      <p:sp>
        <p:nvSpPr>
          <p:cNvPr id="483"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start over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go to the exam anyway.</a:t>
            </a:r>
            <a:endParaRPr b="0" lang="en-US" sz="2200" spc="-1" strike="noStrike">
              <a:latin typeface="Arial"/>
            </a:endParaRPr>
          </a:p>
        </p:txBody>
      </p:sp>
      <p:pic>
        <p:nvPicPr>
          <p:cNvPr id="484" name="Picture 3" descr=""/>
          <p:cNvPicPr/>
          <p:nvPr/>
        </p:nvPicPr>
        <p:blipFill>
          <a:blip r:embed="rId1"/>
          <a:stretch/>
        </p:blipFill>
        <p:spPr>
          <a:xfrm>
            <a:off x="4692240" y="2011680"/>
            <a:ext cx="7498080" cy="405108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3 am</a:t>
            </a:r>
            <a:endParaRPr b="0" lang="en-US" sz="4000" spc="-1" strike="noStrike">
              <a:latin typeface="Arial"/>
            </a:endParaRPr>
          </a:p>
        </p:txBody>
      </p:sp>
      <p:sp>
        <p:nvSpPr>
          <p:cNvPr id="486" name="CustomShape 2"/>
          <p:cNvSpPr/>
          <p:nvPr/>
        </p:nvSpPr>
        <p:spPr>
          <a:xfrm>
            <a:off x="1202760" y="2011680"/>
            <a:ext cx="9782280" cy="4204440"/>
          </a:xfrm>
          <a:prstGeom prst="rect">
            <a:avLst/>
          </a:prstGeom>
          <a:noFill/>
          <a:ln>
            <a:noFill/>
          </a:ln>
        </p:spPr>
        <p:style>
          <a:lnRef idx="0"/>
          <a:fillRef idx="0"/>
          <a:effectRef idx="0"/>
          <a:fontRef idx="minor"/>
        </p:style>
      </p:sp>
      <p:pic>
        <p:nvPicPr>
          <p:cNvPr id="487" name="Picture 3" descr=""/>
          <p:cNvPicPr/>
          <p:nvPr/>
        </p:nvPicPr>
        <p:blipFill>
          <a:blip r:embed="rId1"/>
          <a:stretch/>
        </p:blipFill>
        <p:spPr>
          <a:xfrm>
            <a:off x="3166200" y="2559960"/>
            <a:ext cx="5855760" cy="310788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1202760" y="284040"/>
            <a:ext cx="9782280" cy="1506960"/>
          </a:xfrm>
          <a:prstGeom prst="rect">
            <a:avLst/>
          </a:prstGeom>
          <a:noFill/>
          <a:ln>
            <a:noFill/>
          </a:ln>
        </p:spPr>
        <p:style>
          <a:lnRef idx="0"/>
          <a:fillRef idx="0"/>
          <a:effectRef idx="0"/>
          <a:fontRef idx="minor"/>
        </p:style>
      </p:sp>
      <p:sp>
        <p:nvSpPr>
          <p:cNvPr id="489" name="CustomShape 2"/>
          <p:cNvSpPr/>
          <p:nvPr/>
        </p:nvSpPr>
        <p:spPr>
          <a:xfrm>
            <a:off x="1202760" y="2011680"/>
            <a:ext cx="9782280" cy="4204440"/>
          </a:xfrm>
          <a:prstGeom prst="rect">
            <a:avLst/>
          </a:prstGeom>
          <a:noFill/>
          <a:ln>
            <a:noFill/>
          </a:ln>
        </p:spPr>
        <p:style>
          <a:lnRef idx="0"/>
          <a:fillRef idx="0"/>
          <a:effectRef idx="0"/>
          <a:fontRef idx="minor"/>
        </p:style>
      </p:sp>
      <p:pic>
        <p:nvPicPr>
          <p:cNvPr id="490" name="Picture 3" descr=""/>
          <p:cNvPicPr/>
          <p:nvPr/>
        </p:nvPicPr>
        <p:blipFill>
          <a:blip r:embed="rId1"/>
          <a:stretch/>
        </p:blipFill>
        <p:spPr>
          <a:xfrm>
            <a:off x="2346480" y="2674080"/>
            <a:ext cx="7495560" cy="354204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Testing phase in ML/AI</a:t>
            </a:r>
            <a:endParaRPr b="0" lang="en-US" sz="4000" spc="-1" strike="noStrike">
              <a:latin typeface="Arial"/>
            </a:endParaRPr>
          </a:p>
        </p:txBody>
      </p:sp>
      <p:sp>
        <p:nvSpPr>
          <p:cNvPr id="492" name="CustomShape 2"/>
          <p:cNvSpPr/>
          <p:nvPr/>
        </p:nvSpPr>
        <p:spPr>
          <a:xfrm>
            <a:off x="1202760" y="2011680"/>
            <a:ext cx="9782280" cy="4204440"/>
          </a:xfrm>
          <a:prstGeom prst="rect">
            <a:avLst/>
          </a:prstGeom>
          <a:noFill/>
          <a:ln>
            <a:noFill/>
          </a:ln>
        </p:spPr>
        <p:style>
          <a:lnRef idx="0"/>
          <a:fillRef idx="0"/>
          <a:effectRef idx="0"/>
          <a:fontRef idx="minor"/>
        </p:style>
      </p:sp>
      <p:pic>
        <p:nvPicPr>
          <p:cNvPr id="493" name="Picture 3" descr=""/>
          <p:cNvPicPr/>
          <p:nvPr/>
        </p:nvPicPr>
        <p:blipFill>
          <a:blip r:embed="rId1"/>
          <a:stretch/>
        </p:blipFill>
        <p:spPr>
          <a:xfrm>
            <a:off x="1594800" y="2731680"/>
            <a:ext cx="9000720" cy="139284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1202760" y="284040"/>
            <a:ext cx="9782280" cy="1506960"/>
          </a:xfrm>
          <a:prstGeom prst="rect">
            <a:avLst/>
          </a:prstGeom>
          <a:noFill/>
          <a:ln>
            <a:noFill/>
          </a:ln>
        </p:spPr>
        <p:style>
          <a:lnRef idx="0"/>
          <a:fillRef idx="0"/>
          <a:effectRef idx="0"/>
          <a:fontRef idx="minor"/>
        </p:style>
      </p:sp>
      <p:sp>
        <p:nvSpPr>
          <p:cNvPr id="495" name="CustomShape 2"/>
          <p:cNvSpPr/>
          <p:nvPr/>
        </p:nvSpPr>
        <p:spPr>
          <a:xfrm>
            <a:off x="1202760" y="2011680"/>
            <a:ext cx="9782280" cy="4204440"/>
          </a:xfrm>
          <a:prstGeom prst="rect">
            <a:avLst/>
          </a:prstGeom>
          <a:noFill/>
          <a:ln>
            <a:noFill/>
          </a:ln>
        </p:spPr>
        <p:style>
          <a:lnRef idx="0"/>
          <a:fillRef idx="0"/>
          <a:effectRef idx="0"/>
          <a:fontRef idx="minor"/>
        </p:style>
      </p:sp>
      <p:pic>
        <p:nvPicPr>
          <p:cNvPr id="496" name="Picture 3" descr=""/>
          <p:cNvPicPr/>
          <p:nvPr/>
        </p:nvPicPr>
        <p:blipFill>
          <a:blip r:embed="rId1"/>
          <a:stretch/>
        </p:blipFill>
        <p:spPr>
          <a:xfrm>
            <a:off x="2461320" y="2195280"/>
            <a:ext cx="5237640" cy="3837240"/>
          </a:xfrm>
          <a:prstGeom prst="rect">
            <a:avLst/>
          </a:prstGeom>
          <a:ln>
            <a:noFill/>
          </a:ln>
        </p:spPr>
      </p:pic>
      <p:sp>
        <p:nvSpPr>
          <p:cNvPr id="497" name="CustomShape 3"/>
          <p:cNvSpPr/>
          <p:nvPr/>
        </p:nvSpPr>
        <p:spPr>
          <a:xfrm>
            <a:off x="9124560" y="6033240"/>
            <a:ext cx="1999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Fits perfectly!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trust</a:t>
            </a:r>
            <a:endParaRPr b="0" lang="en-US" sz="4000" spc="-1" strike="noStrike">
              <a:latin typeface="Arial"/>
            </a:endParaRPr>
          </a:p>
        </p:txBody>
      </p:sp>
      <p:sp>
        <p:nvSpPr>
          <p:cNvPr id="499"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well he performs on new tasks</a:t>
            </a:r>
            <a:endParaRPr b="0" lang="en-US" sz="2200" spc="-1" strike="noStrike">
              <a:latin typeface="Arial"/>
            </a:endParaRPr>
          </a:p>
        </p:txBody>
      </p:sp>
      <p:pic>
        <p:nvPicPr>
          <p:cNvPr id="500" name="Picture 3" descr=""/>
          <p:cNvPicPr/>
          <p:nvPr/>
        </p:nvPicPr>
        <p:blipFill>
          <a:blip r:embed="rId1"/>
          <a:stretch/>
        </p:blipFill>
        <p:spPr>
          <a:xfrm>
            <a:off x="2693880" y="3826800"/>
            <a:ext cx="6800040" cy="115092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1202760" y="284040"/>
            <a:ext cx="9782280" cy="1506960"/>
          </a:xfrm>
          <a:prstGeom prst="rect">
            <a:avLst/>
          </a:prstGeom>
          <a:noFill/>
          <a:ln>
            <a:noFill/>
          </a:ln>
        </p:spPr>
        <p:style>
          <a:lnRef idx="0"/>
          <a:fillRef idx="0"/>
          <a:effectRef idx="0"/>
          <a:fontRef idx="minor"/>
        </p:style>
      </p:sp>
      <p:sp>
        <p:nvSpPr>
          <p:cNvPr id="502" name="CustomShape 2"/>
          <p:cNvSpPr/>
          <p:nvPr/>
        </p:nvSpPr>
        <p:spPr>
          <a:xfrm>
            <a:off x="1202760" y="2011680"/>
            <a:ext cx="9782280" cy="4204440"/>
          </a:xfrm>
          <a:prstGeom prst="rect">
            <a:avLst/>
          </a:prstGeom>
          <a:noFill/>
          <a:ln>
            <a:noFill/>
          </a:ln>
        </p:spPr>
        <p:style>
          <a:lnRef idx="0"/>
          <a:fillRef idx="0"/>
          <a:effectRef idx="0"/>
          <a:fontRef idx="minor"/>
        </p:style>
      </p:sp>
      <p:pic>
        <p:nvPicPr>
          <p:cNvPr id="503" name="Picture 3" descr=""/>
          <p:cNvPicPr/>
          <p:nvPr/>
        </p:nvPicPr>
        <p:blipFill>
          <a:blip r:embed="rId1"/>
          <a:stretch/>
        </p:blipFill>
        <p:spPr>
          <a:xfrm>
            <a:off x="2560680" y="3359160"/>
            <a:ext cx="7066800" cy="113184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Fails on testing?     Game over… </a:t>
            </a:r>
            <a:endParaRPr b="0" lang="en-US" sz="4000" spc="-1" strike="noStrike">
              <a:latin typeface="Arial"/>
            </a:endParaRPr>
          </a:p>
        </p:txBody>
      </p:sp>
      <p:sp>
        <p:nvSpPr>
          <p:cNvPr id="505" name="CustomShape 2"/>
          <p:cNvSpPr/>
          <p:nvPr/>
        </p:nvSpPr>
        <p:spPr>
          <a:xfrm>
            <a:off x="1202760" y="2011680"/>
            <a:ext cx="9782280" cy="4204440"/>
          </a:xfrm>
          <a:prstGeom prst="rect">
            <a:avLst/>
          </a:prstGeom>
          <a:noFill/>
          <a:ln>
            <a:noFill/>
          </a:ln>
        </p:spPr>
        <p:style>
          <a:lnRef idx="0"/>
          <a:fillRef idx="0"/>
          <a:effectRef idx="0"/>
          <a:fontRef idx="minor"/>
        </p:style>
      </p:sp>
      <p:pic>
        <p:nvPicPr>
          <p:cNvPr id="506" name="Picture 3" descr=""/>
          <p:cNvPicPr/>
          <p:nvPr/>
        </p:nvPicPr>
        <p:blipFill>
          <a:blip r:embed="rId1"/>
          <a:stretch/>
        </p:blipFill>
        <p:spPr>
          <a:xfrm>
            <a:off x="2941920" y="2797560"/>
            <a:ext cx="6304680" cy="363708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1202760" y="284040"/>
            <a:ext cx="9782280" cy="1506960"/>
          </a:xfrm>
          <a:prstGeom prst="rect">
            <a:avLst/>
          </a:prstGeom>
          <a:noFill/>
          <a:ln>
            <a:noFill/>
          </a:ln>
        </p:spPr>
        <p:style>
          <a:lnRef idx="0"/>
          <a:fillRef idx="0"/>
          <a:effectRef idx="0"/>
          <a:fontRef idx="minor"/>
        </p:style>
      </p:sp>
      <p:sp>
        <p:nvSpPr>
          <p:cNvPr id="508" name="CustomShape 2"/>
          <p:cNvSpPr/>
          <p:nvPr/>
        </p:nvSpPr>
        <p:spPr>
          <a:xfrm>
            <a:off x="1202760" y="2011680"/>
            <a:ext cx="9782280" cy="4204440"/>
          </a:xfrm>
          <a:prstGeom prst="rect">
            <a:avLst/>
          </a:prstGeom>
          <a:noFill/>
          <a:ln>
            <a:noFill/>
          </a:ln>
        </p:spPr>
        <p:style>
          <a:lnRef idx="0"/>
          <a:fillRef idx="0"/>
          <a:effectRef idx="0"/>
          <a:fontRef idx="minor"/>
        </p:style>
      </p:sp>
      <p:pic>
        <p:nvPicPr>
          <p:cNvPr id="509" name="Picture 3" descr=""/>
          <p:cNvPicPr/>
          <p:nvPr/>
        </p:nvPicPr>
        <p:blipFill>
          <a:blip r:embed="rId1"/>
          <a:stretch/>
        </p:blipFill>
        <p:spPr>
          <a:xfrm>
            <a:off x="1632960" y="1947600"/>
            <a:ext cx="8924400" cy="29610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19854</TotalTime>
  <Application>LibreOffice/6.4.7.2$Linux_X86_64 LibreOffice_project/40$Build-2</Application>
  <Words>1253</Words>
  <Paragraphs>207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2021-02-25T12:43:00Z</dcterms:created>
  <dc:creator>santarabantoosoo</dc:creator>
  <dc:description/>
  <dc:language>en-US</dc:language>
  <cp:lastModifiedBy/>
  <dcterms:modified xsi:type="dcterms:W3CDTF">2022-10-29T21:59:53Z</dcterms:modified>
  <cp:revision>625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95</vt:i4>
  </property>
</Properties>
</file>